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7" r:id="rId2"/>
    <p:sldMasterId id="2147483693" r:id="rId3"/>
  </p:sldMasterIdLst>
  <p:notesMasterIdLst>
    <p:notesMasterId r:id="rId6"/>
  </p:notesMasterIdLst>
  <p:handoutMasterIdLst>
    <p:handoutMasterId r:id="rId7"/>
  </p:handoutMasterIdLst>
  <p:sldIdLst>
    <p:sldId id="422" r:id="rId4"/>
    <p:sldId id="426" r:id="rId5"/>
  </p:sldIdLst>
  <p:sldSz cx="9144000" cy="6858000" type="screen4x3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FF0000"/>
    <a:srgbClr val="990033"/>
    <a:srgbClr val="009900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506" autoAdjust="0"/>
    <p:restoredTop sz="94118" autoAdjust="0"/>
  </p:normalViewPr>
  <p:slideViewPr>
    <p:cSldViewPr>
      <p:cViewPr>
        <p:scale>
          <a:sx n="113" d="100"/>
          <a:sy n="113" d="100"/>
        </p:scale>
        <p:origin x="-1734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GHGROUP\share\Doc\SPS\Jobs\104744_TOP%20Wind\WP%205%20Training\SPS\RE-DRAFT\database%20of%20provision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Sheet3!$A$2</c:f>
              <c:strCache>
                <c:ptCount val="1"/>
                <c:pt idx="0">
                  <c:v>Manufacturing (OEM)</c:v>
                </c:pt>
              </c:strCache>
            </c:strRef>
          </c:tx>
          <c:invertIfNegative val="0"/>
          <c:cat>
            <c:numRef>
              <c:f>Sheet3!$B$1:$C$1</c:f>
              <c:numCache>
                <c:formatCode>General</c:formatCode>
                <c:ptCount val="2"/>
                <c:pt idx="0">
                  <c:v>2020</c:v>
                </c:pt>
                <c:pt idx="1">
                  <c:v>2030</c:v>
                </c:pt>
              </c:numCache>
            </c:numRef>
          </c:cat>
          <c:val>
            <c:numRef>
              <c:f>Sheet3!$B$2:$C$2</c:f>
              <c:numCache>
                <c:formatCode>#,##0</c:formatCode>
                <c:ptCount val="2"/>
                <c:pt idx="0">
                  <c:v>3004.2704684782857</c:v>
                </c:pt>
                <c:pt idx="1">
                  <c:v>2025.3473937500221</c:v>
                </c:pt>
              </c:numCache>
            </c:numRef>
          </c:val>
        </c:ser>
        <c:ser>
          <c:idx val="1"/>
          <c:order val="1"/>
          <c:tx>
            <c:strRef>
              <c:f>Sheet3!$A$3</c:f>
              <c:strCache>
                <c:ptCount val="1"/>
                <c:pt idx="0">
                  <c:v>Manufacturing (component)</c:v>
                </c:pt>
              </c:strCache>
            </c:strRef>
          </c:tx>
          <c:invertIfNegative val="0"/>
          <c:cat>
            <c:numRef>
              <c:f>Sheet3!$B$1:$C$1</c:f>
              <c:numCache>
                <c:formatCode>General</c:formatCode>
                <c:ptCount val="2"/>
                <c:pt idx="0">
                  <c:v>2020</c:v>
                </c:pt>
                <c:pt idx="1">
                  <c:v>2030</c:v>
                </c:pt>
              </c:numCache>
            </c:numRef>
          </c:cat>
          <c:val>
            <c:numRef>
              <c:f>Sheet3!$B$3:$C$3</c:f>
              <c:numCache>
                <c:formatCode>#,##0</c:formatCode>
                <c:ptCount val="2"/>
                <c:pt idx="0">
                  <c:v>2517.8469789855258</c:v>
                </c:pt>
                <c:pt idx="1">
                  <c:v>1865.2315958333493</c:v>
                </c:pt>
              </c:numCache>
            </c:numRef>
          </c:val>
        </c:ser>
        <c:ser>
          <c:idx val="2"/>
          <c:order val="2"/>
          <c:tx>
            <c:strRef>
              <c:f>Sheet3!$A$4</c:f>
              <c:strCache>
                <c:ptCount val="1"/>
                <c:pt idx="0">
                  <c:v>Installation</c:v>
                </c:pt>
              </c:strCache>
            </c:strRef>
          </c:tx>
          <c:invertIfNegative val="0"/>
          <c:cat>
            <c:numRef>
              <c:f>Sheet3!$B$1:$C$1</c:f>
              <c:numCache>
                <c:formatCode>General</c:formatCode>
                <c:ptCount val="2"/>
                <c:pt idx="0">
                  <c:v>2020</c:v>
                </c:pt>
                <c:pt idx="1">
                  <c:v>2030</c:v>
                </c:pt>
              </c:numCache>
            </c:numRef>
          </c:cat>
          <c:val>
            <c:numRef>
              <c:f>Sheet3!$B$4:$C$4</c:f>
              <c:numCache>
                <c:formatCode>#,##0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Sheet3!$A$5</c:f>
              <c:strCache>
                <c:ptCount val="1"/>
                <c:pt idx="0">
                  <c:v>Operations and Maintenance</c:v>
                </c:pt>
              </c:strCache>
            </c:strRef>
          </c:tx>
          <c:invertIfNegative val="0"/>
          <c:cat>
            <c:numRef>
              <c:f>Sheet3!$B$1:$C$1</c:f>
              <c:numCache>
                <c:formatCode>General</c:formatCode>
                <c:ptCount val="2"/>
                <c:pt idx="0">
                  <c:v>2020</c:v>
                </c:pt>
                <c:pt idx="1">
                  <c:v>2030</c:v>
                </c:pt>
              </c:numCache>
            </c:numRef>
          </c:cat>
          <c:val>
            <c:numRef>
              <c:f>Sheet3!$B$5:$C$5</c:f>
              <c:numCache>
                <c:formatCode>#,##0</c:formatCode>
                <c:ptCount val="2"/>
                <c:pt idx="0">
                  <c:v>4018.5764113695641</c:v>
                </c:pt>
                <c:pt idx="1">
                  <c:v>9412.7487865312596</c:v>
                </c:pt>
              </c:numCache>
            </c:numRef>
          </c:val>
        </c:ser>
        <c:ser>
          <c:idx val="4"/>
          <c:order val="4"/>
          <c:tx>
            <c:strRef>
              <c:f>Sheet3!$A$6</c:f>
              <c:strCache>
                <c:ptCount val="1"/>
                <c:pt idx="0">
                  <c:v>Other Direct Employment</c:v>
                </c:pt>
              </c:strCache>
            </c:strRef>
          </c:tx>
          <c:invertIfNegative val="0"/>
          <c:cat>
            <c:numRef>
              <c:f>Sheet3!$B$1:$C$1</c:f>
              <c:numCache>
                <c:formatCode>General</c:formatCode>
                <c:ptCount val="2"/>
                <c:pt idx="0">
                  <c:v>2020</c:v>
                </c:pt>
                <c:pt idx="1">
                  <c:v>2030</c:v>
                </c:pt>
              </c:numCache>
            </c:numRef>
          </c:cat>
          <c:val>
            <c:numRef>
              <c:f>Sheet3!$B$6:$C$6</c:f>
              <c:numCache>
                <c:formatCode>#,##0</c:formatCode>
                <c:ptCount val="2"/>
                <c:pt idx="0">
                  <c:v>555.89278664493213</c:v>
                </c:pt>
                <c:pt idx="1">
                  <c:v>1530.4311696354216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3460608"/>
        <c:axId val="33462144"/>
      </c:barChart>
      <c:catAx>
        <c:axId val="33460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3462144"/>
        <c:crosses val="autoZero"/>
        <c:auto val="1"/>
        <c:lblAlgn val="ctr"/>
        <c:lblOffset val="100"/>
        <c:noMultiLvlLbl val="0"/>
      </c:catAx>
      <c:valAx>
        <c:axId val="3346214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Estimated gap </a:t>
                </a:r>
                <a:r>
                  <a:rPr lang="en-US" dirty="0"/>
                  <a:t>(FTE)</a:t>
                </a:r>
              </a:p>
            </c:rich>
          </c:tx>
          <c:layout/>
          <c:overlay val="0"/>
        </c:title>
        <c:numFmt formatCode="#,##0" sourceLinked="1"/>
        <c:majorTickMark val="out"/>
        <c:minorTickMark val="none"/>
        <c:tickLblPos val="nextTo"/>
        <c:crossAx val="33460608"/>
        <c:crosses val="autoZero"/>
        <c:crossBetween val="between"/>
      </c:valAx>
    </c:plotArea>
    <c:legend>
      <c:legendPos val="b"/>
      <c:legendEntry>
        <c:idx val="2"/>
        <c:delete val="1"/>
      </c:legendEntry>
      <c:layout/>
      <c:overlay val="0"/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AF43B6-59D6-4398-8C69-01D17DF17A80}" type="doc">
      <dgm:prSet loTypeId="urn:microsoft.com/office/officeart/2005/8/layout/radial4" loCatId="relationship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GB"/>
        </a:p>
      </dgm:t>
    </dgm:pt>
    <dgm:pt modelId="{1ED1A1B4-38E3-40A0-A1B5-1392134EB753}">
      <dgm:prSet phldrT="[Text]"/>
      <dgm:spPr>
        <a:xfrm>
          <a:off x="3215983" y="2314902"/>
          <a:ext cx="2210382" cy="2210382"/>
        </a:xfr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GB" dirty="0" smtClean="0">
              <a:solidFill>
                <a:sysClr val="window" lastClr="FFFFFF"/>
              </a:solidFill>
              <a:latin typeface="Arial Narrow"/>
              <a:ea typeface="+mn-ea"/>
              <a:cs typeface="Arial"/>
            </a:rPr>
            <a:t>Skills Gap?</a:t>
          </a:r>
          <a:endParaRPr lang="en-GB" dirty="0">
            <a:solidFill>
              <a:sysClr val="window" lastClr="FFFFFF"/>
            </a:solidFill>
            <a:latin typeface="Arial Narrow"/>
            <a:ea typeface="+mn-ea"/>
            <a:cs typeface="Arial"/>
          </a:endParaRPr>
        </a:p>
      </dgm:t>
    </dgm:pt>
    <dgm:pt modelId="{7BC0A395-497A-41FF-AF50-2793E3619C38}" type="parTrans" cxnId="{7CA77999-5D2D-4EE3-B87B-A2739802222B}">
      <dgm:prSet/>
      <dgm:spPr/>
      <dgm:t>
        <a:bodyPr/>
        <a:lstStyle/>
        <a:p>
          <a:endParaRPr lang="en-GB"/>
        </a:p>
      </dgm:t>
    </dgm:pt>
    <dgm:pt modelId="{2ED53B4D-9A24-4A80-B4C4-24988E573507}" type="sibTrans" cxnId="{7CA77999-5D2D-4EE3-B87B-A2739802222B}">
      <dgm:prSet/>
      <dgm:spPr/>
      <dgm:t>
        <a:bodyPr/>
        <a:lstStyle/>
        <a:p>
          <a:endParaRPr lang="en-GB"/>
        </a:p>
      </dgm:t>
    </dgm:pt>
    <dgm:pt modelId="{D5FE59C4-1027-4273-9607-BAFA5BA0DCD5}">
      <dgm:prSet phldrT="[Text]"/>
      <dgm:spPr>
        <a:xfrm>
          <a:off x="522092" y="1843515"/>
          <a:ext cx="2099863" cy="1679890"/>
        </a:xfr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GB" dirty="0" smtClean="0">
              <a:solidFill>
                <a:sysClr val="window" lastClr="FFFFFF"/>
              </a:solidFill>
              <a:latin typeface="Arial Narrow"/>
              <a:ea typeface="+mn-ea"/>
              <a:cs typeface="Arial"/>
            </a:rPr>
            <a:t>High rate of deployment (400 GW by 2030)</a:t>
          </a:r>
          <a:endParaRPr lang="en-GB" dirty="0">
            <a:solidFill>
              <a:sysClr val="window" lastClr="FFFFFF"/>
            </a:solidFill>
            <a:latin typeface="Arial Narrow"/>
            <a:ea typeface="+mn-ea"/>
            <a:cs typeface="Arial"/>
          </a:endParaRPr>
        </a:p>
      </dgm:t>
    </dgm:pt>
    <dgm:pt modelId="{0327A1E9-5914-4103-8F5F-A6BCEEB9E27C}" type="parTrans" cxnId="{D6731BAF-32FF-4F06-9D24-EA21A5A07DDD}">
      <dgm:prSet/>
      <dgm:spPr>
        <a:xfrm rot="11700000">
          <a:off x="1543994" y="2581383"/>
          <a:ext cx="1645187" cy="629958"/>
        </a:xfrm>
        <a:solidFill>
          <a:srgbClr val="C0504D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GB"/>
        </a:p>
      </dgm:t>
    </dgm:pt>
    <dgm:pt modelId="{8303096E-4A1E-4323-99C5-439ED98AB3ED}" type="sibTrans" cxnId="{D6731BAF-32FF-4F06-9D24-EA21A5A07DDD}">
      <dgm:prSet/>
      <dgm:spPr/>
      <dgm:t>
        <a:bodyPr/>
        <a:lstStyle/>
        <a:p>
          <a:endParaRPr lang="en-GB"/>
        </a:p>
      </dgm:t>
    </dgm:pt>
    <dgm:pt modelId="{09CAF2E1-4F67-4A74-95CB-D7581B314DC0}">
      <dgm:prSet phldrT="[Text]"/>
      <dgm:spPr>
        <a:xfrm>
          <a:off x="2068416" y="677"/>
          <a:ext cx="2099863" cy="1679890"/>
        </a:xfr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GB" dirty="0" smtClean="0">
              <a:solidFill>
                <a:sysClr val="window" lastClr="FFFFFF"/>
              </a:solidFill>
              <a:latin typeface="Arial Narrow"/>
              <a:ea typeface="+mn-ea"/>
              <a:cs typeface="Arial"/>
            </a:rPr>
            <a:t>High skill level required by roles in all sub-sectors</a:t>
          </a:r>
          <a:endParaRPr lang="en-GB" dirty="0">
            <a:solidFill>
              <a:sysClr val="window" lastClr="FFFFFF"/>
            </a:solidFill>
            <a:latin typeface="Arial Narrow"/>
            <a:ea typeface="+mn-ea"/>
            <a:cs typeface="Arial"/>
          </a:endParaRPr>
        </a:p>
      </dgm:t>
    </dgm:pt>
    <dgm:pt modelId="{9AA973C2-F9C8-44CF-9952-BC0728AD5CEF}" type="parTrans" cxnId="{1AB63699-EC5D-44A7-BC0B-93225AC1E662}">
      <dgm:prSet/>
      <dgm:spPr>
        <a:xfrm rot="14700000">
          <a:off x="2643397" y="1271166"/>
          <a:ext cx="1645187" cy="629958"/>
        </a:xfrm>
        <a:solidFill>
          <a:srgbClr val="9BBB59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GB"/>
        </a:p>
      </dgm:t>
    </dgm:pt>
    <dgm:pt modelId="{9B73DF03-25E8-4629-88EB-CEEC3117D8CE}" type="sibTrans" cxnId="{1AB63699-EC5D-44A7-BC0B-93225AC1E662}">
      <dgm:prSet/>
      <dgm:spPr/>
      <dgm:t>
        <a:bodyPr/>
        <a:lstStyle/>
        <a:p>
          <a:endParaRPr lang="en-GB"/>
        </a:p>
      </dgm:t>
    </dgm:pt>
    <dgm:pt modelId="{42EDE2A7-A050-4BA5-AA75-D9C328D8B2FD}">
      <dgm:prSet phldrT="[Text]"/>
      <dgm:spPr>
        <a:xfrm>
          <a:off x="4474070" y="677"/>
          <a:ext cx="2099863" cy="1679890"/>
        </a:xfr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GB" dirty="0" smtClean="0">
              <a:solidFill>
                <a:sysClr val="window" lastClr="FFFFFF"/>
              </a:solidFill>
              <a:latin typeface="Arial Narrow"/>
              <a:ea typeface="+mn-ea"/>
              <a:cs typeface="Arial"/>
            </a:rPr>
            <a:t>Demographic changes</a:t>
          </a:r>
          <a:endParaRPr lang="en-GB" dirty="0">
            <a:solidFill>
              <a:sysClr val="window" lastClr="FFFFFF"/>
            </a:solidFill>
            <a:latin typeface="Arial Narrow"/>
            <a:ea typeface="+mn-ea"/>
            <a:cs typeface="Arial"/>
          </a:endParaRPr>
        </a:p>
      </dgm:t>
    </dgm:pt>
    <dgm:pt modelId="{E2906518-1D7B-49A4-B9AF-56F2BE01B5E8}" type="parTrans" cxnId="{96AB9203-A703-4086-92F4-4401DDC97021}">
      <dgm:prSet/>
      <dgm:spPr>
        <a:xfrm rot="17700000">
          <a:off x="4353764" y="1271166"/>
          <a:ext cx="1645187" cy="629958"/>
        </a:xfrm>
        <a:solidFill>
          <a:srgbClr val="8064A2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GB"/>
        </a:p>
      </dgm:t>
    </dgm:pt>
    <dgm:pt modelId="{89C8676A-A05E-477C-86B3-895C3692FA00}" type="sibTrans" cxnId="{96AB9203-A703-4086-92F4-4401DDC97021}">
      <dgm:prSet/>
      <dgm:spPr/>
      <dgm:t>
        <a:bodyPr/>
        <a:lstStyle/>
        <a:p>
          <a:endParaRPr lang="en-GB"/>
        </a:p>
      </dgm:t>
    </dgm:pt>
    <dgm:pt modelId="{12C75D70-FB60-4138-A042-5F7BDF570F4E}">
      <dgm:prSet phldrT="[Text]"/>
      <dgm:spPr>
        <a:xfrm>
          <a:off x="6020394" y="1843515"/>
          <a:ext cx="2099863" cy="1679890"/>
        </a:xfr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GB" dirty="0" smtClean="0">
              <a:solidFill>
                <a:sysClr val="window" lastClr="FFFFFF"/>
              </a:solidFill>
              <a:latin typeface="Arial Narrow"/>
              <a:ea typeface="+mn-ea"/>
              <a:cs typeface="Arial"/>
            </a:rPr>
            <a:t>Changing emphasis within the wind sector towards O&amp;M</a:t>
          </a:r>
          <a:endParaRPr lang="en-GB" dirty="0">
            <a:solidFill>
              <a:sysClr val="window" lastClr="FFFFFF"/>
            </a:solidFill>
            <a:latin typeface="Arial Narrow"/>
            <a:ea typeface="+mn-ea"/>
            <a:cs typeface="Arial"/>
          </a:endParaRPr>
        </a:p>
      </dgm:t>
    </dgm:pt>
    <dgm:pt modelId="{19861637-4BFA-4C7B-9CD5-6B68A3D3D746}" type="parTrans" cxnId="{2A7C99F6-5F67-440A-9F74-F1519C9AE08F}">
      <dgm:prSet/>
      <dgm:spPr>
        <a:xfrm rot="20700000">
          <a:off x="5453167" y="2581383"/>
          <a:ext cx="1645187" cy="629958"/>
        </a:xfrm>
        <a:solidFill>
          <a:srgbClr val="4BACC6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GB"/>
        </a:p>
      </dgm:t>
    </dgm:pt>
    <dgm:pt modelId="{9AD4B20E-328A-4417-81B6-9E2D8CBAC0ED}" type="sibTrans" cxnId="{2A7C99F6-5F67-440A-9F74-F1519C9AE08F}">
      <dgm:prSet/>
      <dgm:spPr/>
      <dgm:t>
        <a:bodyPr/>
        <a:lstStyle/>
        <a:p>
          <a:endParaRPr lang="en-GB"/>
        </a:p>
      </dgm:t>
    </dgm:pt>
    <dgm:pt modelId="{FAA9EABA-97DB-4167-A65E-1D4620B028DC}" type="pres">
      <dgm:prSet presAssocID="{53AF43B6-59D6-4398-8C69-01D17DF17A8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BAD9A48-12CA-4026-ADB6-2EFF64A8325E}" type="pres">
      <dgm:prSet presAssocID="{1ED1A1B4-38E3-40A0-A1B5-1392134EB753}" presName="centerShape" presStyleLbl="node0" presStyleIdx="0" presStyleCnt="1"/>
      <dgm:spPr>
        <a:prstGeom prst="ellipse">
          <a:avLst/>
        </a:prstGeom>
      </dgm:spPr>
      <dgm:t>
        <a:bodyPr/>
        <a:lstStyle/>
        <a:p>
          <a:endParaRPr lang="en-GB"/>
        </a:p>
      </dgm:t>
    </dgm:pt>
    <dgm:pt modelId="{05B922E1-05BB-4258-B662-8B0C1309A445}" type="pres">
      <dgm:prSet presAssocID="{0327A1E9-5914-4103-8F5F-A6BCEEB9E27C}" presName="parTrans" presStyleLbl="bgSibTrans2D1" presStyleIdx="0" presStyleCnt="4"/>
      <dgm:spPr>
        <a:prstGeom prst="lef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GB"/>
        </a:p>
      </dgm:t>
    </dgm:pt>
    <dgm:pt modelId="{F5E822A7-E701-4432-A376-9F508F52432D}" type="pres">
      <dgm:prSet presAssocID="{D5FE59C4-1027-4273-9607-BAFA5BA0DCD5}" presName="node" presStyleLbl="node1" presStyleIdx="0" presStyleCnt="4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GB"/>
        </a:p>
      </dgm:t>
    </dgm:pt>
    <dgm:pt modelId="{7BF0B0A3-39C5-4E95-9021-289AAD3CFE84}" type="pres">
      <dgm:prSet presAssocID="{9AA973C2-F9C8-44CF-9952-BC0728AD5CEF}" presName="parTrans" presStyleLbl="bgSibTrans2D1" presStyleIdx="1" presStyleCnt="4"/>
      <dgm:spPr>
        <a:prstGeom prst="lef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GB"/>
        </a:p>
      </dgm:t>
    </dgm:pt>
    <dgm:pt modelId="{D3570153-009E-4BB0-B951-B79EA5735E55}" type="pres">
      <dgm:prSet presAssocID="{09CAF2E1-4F67-4A74-95CB-D7581B314DC0}" presName="node" presStyleLbl="node1" presStyleIdx="1" presStyleCnt="4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GB"/>
        </a:p>
      </dgm:t>
    </dgm:pt>
    <dgm:pt modelId="{9E844DE9-9634-44BD-B92B-B2679B1EFACA}" type="pres">
      <dgm:prSet presAssocID="{E2906518-1D7B-49A4-B9AF-56F2BE01B5E8}" presName="parTrans" presStyleLbl="bgSibTrans2D1" presStyleIdx="2" presStyleCnt="4"/>
      <dgm:spPr>
        <a:prstGeom prst="lef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GB"/>
        </a:p>
      </dgm:t>
    </dgm:pt>
    <dgm:pt modelId="{3E1CCD22-5387-49CF-B70B-51FD83A291AA}" type="pres">
      <dgm:prSet presAssocID="{42EDE2A7-A050-4BA5-AA75-D9C328D8B2FD}" presName="node" presStyleLbl="node1" presStyleIdx="2" presStyleCnt="4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GB"/>
        </a:p>
      </dgm:t>
    </dgm:pt>
    <dgm:pt modelId="{E1CD54BC-155D-4B43-9250-195FF2C44B66}" type="pres">
      <dgm:prSet presAssocID="{19861637-4BFA-4C7B-9CD5-6B68A3D3D746}" presName="parTrans" presStyleLbl="bgSibTrans2D1" presStyleIdx="3" presStyleCnt="4"/>
      <dgm:spPr>
        <a:prstGeom prst="lef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GB"/>
        </a:p>
      </dgm:t>
    </dgm:pt>
    <dgm:pt modelId="{243FB7D6-0D74-46CE-A7C5-BB867D7581F6}" type="pres">
      <dgm:prSet presAssocID="{12C75D70-FB60-4138-A042-5F7BDF570F4E}" presName="node" presStyleLbl="node1" presStyleIdx="3" presStyleCnt="4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GB"/>
        </a:p>
      </dgm:t>
    </dgm:pt>
  </dgm:ptLst>
  <dgm:cxnLst>
    <dgm:cxn modelId="{3A8717E6-D57B-4486-95CF-629B37C71A58}" type="presOf" srcId="{1ED1A1B4-38E3-40A0-A1B5-1392134EB753}" destId="{8BAD9A48-12CA-4026-ADB6-2EFF64A8325E}" srcOrd="0" destOrd="0" presId="urn:microsoft.com/office/officeart/2005/8/layout/radial4"/>
    <dgm:cxn modelId="{EB415217-B5C7-4E6D-A8CE-4BB0EEF6C41C}" type="presOf" srcId="{09CAF2E1-4F67-4A74-95CB-D7581B314DC0}" destId="{D3570153-009E-4BB0-B951-B79EA5735E55}" srcOrd="0" destOrd="0" presId="urn:microsoft.com/office/officeart/2005/8/layout/radial4"/>
    <dgm:cxn modelId="{1AB63699-EC5D-44A7-BC0B-93225AC1E662}" srcId="{1ED1A1B4-38E3-40A0-A1B5-1392134EB753}" destId="{09CAF2E1-4F67-4A74-95CB-D7581B314DC0}" srcOrd="1" destOrd="0" parTransId="{9AA973C2-F9C8-44CF-9952-BC0728AD5CEF}" sibTransId="{9B73DF03-25E8-4629-88EB-CEEC3117D8CE}"/>
    <dgm:cxn modelId="{D7D81609-FA54-4EFB-8BC3-BBDE3957FE39}" type="presOf" srcId="{D5FE59C4-1027-4273-9607-BAFA5BA0DCD5}" destId="{F5E822A7-E701-4432-A376-9F508F52432D}" srcOrd="0" destOrd="0" presId="urn:microsoft.com/office/officeart/2005/8/layout/radial4"/>
    <dgm:cxn modelId="{96AB9203-A703-4086-92F4-4401DDC97021}" srcId="{1ED1A1B4-38E3-40A0-A1B5-1392134EB753}" destId="{42EDE2A7-A050-4BA5-AA75-D9C328D8B2FD}" srcOrd="2" destOrd="0" parTransId="{E2906518-1D7B-49A4-B9AF-56F2BE01B5E8}" sibTransId="{89C8676A-A05E-477C-86B3-895C3692FA00}"/>
    <dgm:cxn modelId="{2A7C99F6-5F67-440A-9F74-F1519C9AE08F}" srcId="{1ED1A1B4-38E3-40A0-A1B5-1392134EB753}" destId="{12C75D70-FB60-4138-A042-5F7BDF570F4E}" srcOrd="3" destOrd="0" parTransId="{19861637-4BFA-4C7B-9CD5-6B68A3D3D746}" sibTransId="{9AD4B20E-328A-4417-81B6-9E2D8CBAC0ED}"/>
    <dgm:cxn modelId="{8230D5D6-584B-4328-B958-2F8F06E66956}" type="presOf" srcId="{0327A1E9-5914-4103-8F5F-A6BCEEB9E27C}" destId="{05B922E1-05BB-4258-B662-8B0C1309A445}" srcOrd="0" destOrd="0" presId="urn:microsoft.com/office/officeart/2005/8/layout/radial4"/>
    <dgm:cxn modelId="{7CA77999-5D2D-4EE3-B87B-A2739802222B}" srcId="{53AF43B6-59D6-4398-8C69-01D17DF17A80}" destId="{1ED1A1B4-38E3-40A0-A1B5-1392134EB753}" srcOrd="0" destOrd="0" parTransId="{7BC0A395-497A-41FF-AF50-2793E3619C38}" sibTransId="{2ED53B4D-9A24-4A80-B4C4-24988E573507}"/>
    <dgm:cxn modelId="{EC1E94EC-0EAF-4EE7-B56C-ED4A65CBF176}" type="presOf" srcId="{53AF43B6-59D6-4398-8C69-01D17DF17A80}" destId="{FAA9EABA-97DB-4167-A65E-1D4620B028DC}" srcOrd="0" destOrd="0" presId="urn:microsoft.com/office/officeart/2005/8/layout/radial4"/>
    <dgm:cxn modelId="{97F1FFAE-D6BB-4C53-866D-376149E98001}" type="presOf" srcId="{19861637-4BFA-4C7B-9CD5-6B68A3D3D746}" destId="{E1CD54BC-155D-4B43-9250-195FF2C44B66}" srcOrd="0" destOrd="0" presId="urn:microsoft.com/office/officeart/2005/8/layout/radial4"/>
    <dgm:cxn modelId="{4E3E6E95-7381-48E6-9E5C-5212056F1184}" type="presOf" srcId="{9AA973C2-F9C8-44CF-9952-BC0728AD5CEF}" destId="{7BF0B0A3-39C5-4E95-9021-289AAD3CFE84}" srcOrd="0" destOrd="0" presId="urn:microsoft.com/office/officeart/2005/8/layout/radial4"/>
    <dgm:cxn modelId="{77A13D47-3D5E-4080-9D40-1D9211466E94}" type="presOf" srcId="{E2906518-1D7B-49A4-B9AF-56F2BE01B5E8}" destId="{9E844DE9-9634-44BD-B92B-B2679B1EFACA}" srcOrd="0" destOrd="0" presId="urn:microsoft.com/office/officeart/2005/8/layout/radial4"/>
    <dgm:cxn modelId="{D6731BAF-32FF-4F06-9D24-EA21A5A07DDD}" srcId="{1ED1A1B4-38E3-40A0-A1B5-1392134EB753}" destId="{D5FE59C4-1027-4273-9607-BAFA5BA0DCD5}" srcOrd="0" destOrd="0" parTransId="{0327A1E9-5914-4103-8F5F-A6BCEEB9E27C}" sibTransId="{8303096E-4A1E-4323-99C5-439ED98AB3ED}"/>
    <dgm:cxn modelId="{6EC9C67D-C049-4D8B-A552-49EF611DA8CE}" type="presOf" srcId="{42EDE2A7-A050-4BA5-AA75-D9C328D8B2FD}" destId="{3E1CCD22-5387-49CF-B70B-51FD83A291AA}" srcOrd="0" destOrd="0" presId="urn:microsoft.com/office/officeart/2005/8/layout/radial4"/>
    <dgm:cxn modelId="{42BD5A24-8A93-42A6-B1E9-6828A63DA089}" type="presOf" srcId="{12C75D70-FB60-4138-A042-5F7BDF570F4E}" destId="{243FB7D6-0D74-46CE-A7C5-BB867D7581F6}" srcOrd="0" destOrd="0" presId="urn:microsoft.com/office/officeart/2005/8/layout/radial4"/>
    <dgm:cxn modelId="{82B9B09C-3D6F-4BEA-8AFE-388EEA8DC93E}" type="presParOf" srcId="{FAA9EABA-97DB-4167-A65E-1D4620B028DC}" destId="{8BAD9A48-12CA-4026-ADB6-2EFF64A8325E}" srcOrd="0" destOrd="0" presId="urn:microsoft.com/office/officeart/2005/8/layout/radial4"/>
    <dgm:cxn modelId="{2EBD5121-86F7-44B2-889E-704E5410BE9F}" type="presParOf" srcId="{FAA9EABA-97DB-4167-A65E-1D4620B028DC}" destId="{05B922E1-05BB-4258-B662-8B0C1309A445}" srcOrd="1" destOrd="0" presId="urn:microsoft.com/office/officeart/2005/8/layout/radial4"/>
    <dgm:cxn modelId="{8D2820C0-8DA1-45C2-A799-A93B8B79FF3C}" type="presParOf" srcId="{FAA9EABA-97DB-4167-A65E-1D4620B028DC}" destId="{F5E822A7-E701-4432-A376-9F508F52432D}" srcOrd="2" destOrd="0" presId="urn:microsoft.com/office/officeart/2005/8/layout/radial4"/>
    <dgm:cxn modelId="{473216CC-67B9-47DD-AB7C-19806F48D44C}" type="presParOf" srcId="{FAA9EABA-97DB-4167-A65E-1D4620B028DC}" destId="{7BF0B0A3-39C5-4E95-9021-289AAD3CFE84}" srcOrd="3" destOrd="0" presId="urn:microsoft.com/office/officeart/2005/8/layout/radial4"/>
    <dgm:cxn modelId="{832FF604-D7B2-4C3F-AC88-5DA4C1E6E15B}" type="presParOf" srcId="{FAA9EABA-97DB-4167-A65E-1D4620B028DC}" destId="{D3570153-009E-4BB0-B951-B79EA5735E55}" srcOrd="4" destOrd="0" presId="urn:microsoft.com/office/officeart/2005/8/layout/radial4"/>
    <dgm:cxn modelId="{63C8F3DA-DE86-43AB-9C8F-E695700CD122}" type="presParOf" srcId="{FAA9EABA-97DB-4167-A65E-1D4620B028DC}" destId="{9E844DE9-9634-44BD-B92B-B2679B1EFACA}" srcOrd="5" destOrd="0" presId="urn:microsoft.com/office/officeart/2005/8/layout/radial4"/>
    <dgm:cxn modelId="{F2F5D938-1FC2-4062-B96F-BDAE2E901E07}" type="presParOf" srcId="{FAA9EABA-97DB-4167-A65E-1D4620B028DC}" destId="{3E1CCD22-5387-49CF-B70B-51FD83A291AA}" srcOrd="6" destOrd="0" presId="urn:microsoft.com/office/officeart/2005/8/layout/radial4"/>
    <dgm:cxn modelId="{9A4AEE24-BA3A-4348-87FD-2DBDE0C7F6FC}" type="presParOf" srcId="{FAA9EABA-97DB-4167-A65E-1D4620B028DC}" destId="{E1CD54BC-155D-4B43-9250-195FF2C44B66}" srcOrd="7" destOrd="0" presId="urn:microsoft.com/office/officeart/2005/8/layout/radial4"/>
    <dgm:cxn modelId="{48BD7C8B-A377-4443-8895-60A274AC7567}" type="presParOf" srcId="{FAA9EABA-97DB-4167-A65E-1D4620B028DC}" destId="{243FB7D6-0D74-46CE-A7C5-BB867D7581F6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AD9A48-12CA-4026-ADB6-2EFF64A8325E}">
      <dsp:nvSpPr>
        <dsp:cNvPr id="0" name=""/>
        <dsp:cNvSpPr/>
      </dsp:nvSpPr>
      <dsp:spPr>
        <a:xfrm>
          <a:off x="1112520" y="1289681"/>
          <a:ext cx="822960" cy="822960"/>
        </a:xfrm>
        <a:prstGeom prst="ellipse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>
              <a:solidFill>
                <a:sysClr val="window" lastClr="FFFFFF"/>
              </a:solidFill>
              <a:latin typeface="Arial Narrow"/>
              <a:ea typeface="+mn-ea"/>
              <a:cs typeface="Arial"/>
            </a:rPr>
            <a:t>Skills Gap?</a:t>
          </a:r>
          <a:endParaRPr lang="en-GB" sz="2100" kern="1200" dirty="0">
            <a:solidFill>
              <a:sysClr val="window" lastClr="FFFFFF"/>
            </a:solidFill>
            <a:latin typeface="Arial Narrow"/>
            <a:ea typeface="+mn-ea"/>
            <a:cs typeface="Arial"/>
          </a:endParaRPr>
        </a:p>
      </dsp:txBody>
      <dsp:txXfrm>
        <a:off x="1233040" y="1410201"/>
        <a:ext cx="581920" cy="581920"/>
      </dsp:txXfrm>
    </dsp:sp>
    <dsp:sp modelId="{05B922E1-05BB-4258-B662-8B0C1309A445}">
      <dsp:nvSpPr>
        <dsp:cNvPr id="0" name=""/>
        <dsp:cNvSpPr/>
      </dsp:nvSpPr>
      <dsp:spPr>
        <a:xfrm rot="11700000">
          <a:off x="379164" y="1373486"/>
          <a:ext cx="719197" cy="234543"/>
        </a:xfrm>
        <a:prstGeom prst="leftArrow">
          <a:avLst>
            <a:gd name="adj1" fmla="val 60000"/>
            <a:gd name="adj2" fmla="val 50000"/>
          </a:avLst>
        </a:prstGeom>
        <a:solidFill>
          <a:srgbClr val="C0504D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E822A7-E701-4432-A376-9F508F52432D}">
      <dsp:nvSpPr>
        <dsp:cNvPr id="0" name=""/>
        <dsp:cNvSpPr/>
      </dsp:nvSpPr>
      <dsp:spPr>
        <a:xfrm>
          <a:off x="511" y="1084962"/>
          <a:ext cx="781812" cy="625449"/>
        </a:xfrm>
        <a:prstGeom prst="roundRect">
          <a:avLst>
            <a:gd name="adj" fmla="val 10000"/>
          </a:avLst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>
              <a:solidFill>
                <a:sysClr val="window" lastClr="FFFFFF"/>
              </a:solidFill>
              <a:latin typeface="Arial Narrow"/>
              <a:ea typeface="+mn-ea"/>
              <a:cs typeface="Arial"/>
            </a:rPr>
            <a:t>High rate of deployment (400 GW by 2030)</a:t>
          </a:r>
          <a:endParaRPr lang="en-GB" sz="900" kern="1200" dirty="0">
            <a:solidFill>
              <a:sysClr val="window" lastClr="FFFFFF"/>
            </a:solidFill>
            <a:latin typeface="Arial Narrow"/>
            <a:ea typeface="+mn-ea"/>
            <a:cs typeface="Arial"/>
          </a:endParaRPr>
        </a:p>
      </dsp:txBody>
      <dsp:txXfrm>
        <a:off x="18830" y="1103281"/>
        <a:ext cx="745174" cy="588811"/>
      </dsp:txXfrm>
    </dsp:sp>
    <dsp:sp modelId="{7BF0B0A3-39C5-4E95-9021-289AAD3CFE84}">
      <dsp:nvSpPr>
        <dsp:cNvPr id="0" name=""/>
        <dsp:cNvSpPr/>
      </dsp:nvSpPr>
      <dsp:spPr>
        <a:xfrm rot="14700000">
          <a:off x="820839" y="847118"/>
          <a:ext cx="719197" cy="234543"/>
        </a:xfrm>
        <a:prstGeom prst="leftArrow">
          <a:avLst>
            <a:gd name="adj1" fmla="val 60000"/>
            <a:gd name="adj2" fmla="val 50000"/>
          </a:avLst>
        </a:prstGeom>
        <a:solidFill>
          <a:srgbClr val="9BBB59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570153-009E-4BB0-B951-B79EA5735E55}">
      <dsp:nvSpPr>
        <dsp:cNvPr id="0" name=""/>
        <dsp:cNvSpPr/>
      </dsp:nvSpPr>
      <dsp:spPr>
        <a:xfrm>
          <a:off x="637559" y="325758"/>
          <a:ext cx="781812" cy="625449"/>
        </a:xfrm>
        <a:prstGeom prst="roundRect">
          <a:avLst>
            <a:gd name="adj" fmla="val 10000"/>
          </a:avLst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>
              <a:solidFill>
                <a:sysClr val="window" lastClr="FFFFFF"/>
              </a:solidFill>
              <a:latin typeface="Arial Narrow"/>
              <a:ea typeface="+mn-ea"/>
              <a:cs typeface="Arial"/>
            </a:rPr>
            <a:t>High skill level required by roles in all sub-sectors</a:t>
          </a:r>
          <a:endParaRPr lang="en-GB" sz="900" kern="1200" dirty="0">
            <a:solidFill>
              <a:sysClr val="window" lastClr="FFFFFF"/>
            </a:solidFill>
            <a:latin typeface="Arial Narrow"/>
            <a:ea typeface="+mn-ea"/>
            <a:cs typeface="Arial"/>
          </a:endParaRPr>
        </a:p>
      </dsp:txBody>
      <dsp:txXfrm>
        <a:off x="655878" y="344077"/>
        <a:ext cx="745174" cy="588811"/>
      </dsp:txXfrm>
    </dsp:sp>
    <dsp:sp modelId="{9E844DE9-9634-44BD-B92B-B2679B1EFACA}">
      <dsp:nvSpPr>
        <dsp:cNvPr id="0" name=""/>
        <dsp:cNvSpPr/>
      </dsp:nvSpPr>
      <dsp:spPr>
        <a:xfrm rot="17700000">
          <a:off x="1507963" y="847118"/>
          <a:ext cx="719197" cy="234543"/>
        </a:xfrm>
        <a:prstGeom prst="leftArrow">
          <a:avLst>
            <a:gd name="adj1" fmla="val 60000"/>
            <a:gd name="adj2" fmla="val 5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1CCD22-5387-49CF-B70B-51FD83A291AA}">
      <dsp:nvSpPr>
        <dsp:cNvPr id="0" name=""/>
        <dsp:cNvSpPr/>
      </dsp:nvSpPr>
      <dsp:spPr>
        <a:xfrm>
          <a:off x="1628628" y="325758"/>
          <a:ext cx="781812" cy="625449"/>
        </a:xfrm>
        <a:prstGeom prst="roundRect">
          <a:avLst>
            <a:gd name="adj" fmla="val 1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>
              <a:solidFill>
                <a:sysClr val="window" lastClr="FFFFFF"/>
              </a:solidFill>
              <a:latin typeface="Arial Narrow"/>
              <a:ea typeface="+mn-ea"/>
              <a:cs typeface="Arial"/>
            </a:rPr>
            <a:t>Demographic changes</a:t>
          </a:r>
          <a:endParaRPr lang="en-GB" sz="900" kern="1200" dirty="0">
            <a:solidFill>
              <a:sysClr val="window" lastClr="FFFFFF"/>
            </a:solidFill>
            <a:latin typeface="Arial Narrow"/>
            <a:ea typeface="+mn-ea"/>
            <a:cs typeface="Arial"/>
          </a:endParaRPr>
        </a:p>
      </dsp:txBody>
      <dsp:txXfrm>
        <a:off x="1646947" y="344077"/>
        <a:ext cx="745174" cy="588811"/>
      </dsp:txXfrm>
    </dsp:sp>
    <dsp:sp modelId="{E1CD54BC-155D-4B43-9250-195FF2C44B66}">
      <dsp:nvSpPr>
        <dsp:cNvPr id="0" name=""/>
        <dsp:cNvSpPr/>
      </dsp:nvSpPr>
      <dsp:spPr>
        <a:xfrm rot="20700000">
          <a:off x="1949637" y="1373486"/>
          <a:ext cx="719197" cy="234543"/>
        </a:xfrm>
        <a:prstGeom prst="leftArrow">
          <a:avLst>
            <a:gd name="adj1" fmla="val 60000"/>
            <a:gd name="adj2" fmla="val 50000"/>
          </a:avLst>
        </a:prstGeom>
        <a:solidFill>
          <a:srgbClr val="4BACC6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3FB7D6-0D74-46CE-A7C5-BB867D7581F6}">
      <dsp:nvSpPr>
        <dsp:cNvPr id="0" name=""/>
        <dsp:cNvSpPr/>
      </dsp:nvSpPr>
      <dsp:spPr>
        <a:xfrm>
          <a:off x="2265676" y="1084962"/>
          <a:ext cx="781812" cy="625449"/>
        </a:xfrm>
        <a:prstGeom prst="roundRect">
          <a:avLst>
            <a:gd name="adj" fmla="val 10000"/>
          </a:avLst>
        </a:prstGeo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>
              <a:solidFill>
                <a:sysClr val="window" lastClr="FFFFFF"/>
              </a:solidFill>
              <a:latin typeface="Arial Narrow"/>
              <a:ea typeface="+mn-ea"/>
              <a:cs typeface="Arial"/>
            </a:rPr>
            <a:t>Changing emphasis within the wind sector towards O&amp;M</a:t>
          </a:r>
          <a:endParaRPr lang="en-GB" sz="900" kern="1200" dirty="0">
            <a:solidFill>
              <a:sysClr val="window" lastClr="FFFFFF"/>
            </a:solidFill>
            <a:latin typeface="Arial Narrow"/>
            <a:ea typeface="+mn-ea"/>
            <a:cs typeface="Arial"/>
          </a:endParaRPr>
        </a:p>
      </dsp:txBody>
      <dsp:txXfrm>
        <a:off x="2283995" y="1103281"/>
        <a:ext cx="745174" cy="5888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5" rIns="91432" bIns="45715" numCol="1" anchor="t" anchorCtr="0" compatLnSpc="1">
            <a:prstTxWarp prst="textNoShape">
              <a:avLst/>
            </a:prstTxWarp>
          </a:bodyPr>
          <a:lstStyle>
            <a:lvl1pPr defTabSz="9141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5" rIns="91432" bIns="45715" numCol="1" anchor="t" anchorCtr="0" compatLnSpc="1">
            <a:prstTxWarp prst="textNoShape">
              <a:avLst/>
            </a:prstTxWarp>
          </a:bodyPr>
          <a:lstStyle>
            <a:lvl1pPr algn="r" defTabSz="9141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5" rIns="91432" bIns="45715" numCol="1" anchor="b" anchorCtr="0" compatLnSpc="1">
            <a:prstTxWarp prst="textNoShape">
              <a:avLst/>
            </a:prstTxWarp>
          </a:bodyPr>
          <a:lstStyle>
            <a:lvl1pPr defTabSz="9141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5" rIns="91432" bIns="45715" numCol="1" anchor="b" anchorCtr="0" compatLnSpc="1">
            <a:prstTxWarp prst="textNoShape">
              <a:avLst/>
            </a:prstTxWarp>
          </a:bodyPr>
          <a:lstStyle>
            <a:lvl1pPr algn="r" defTabSz="914188">
              <a:defRPr sz="1200">
                <a:latin typeface="Arial" charset="0"/>
              </a:defRPr>
            </a:lvl1pPr>
          </a:lstStyle>
          <a:p>
            <a:pPr>
              <a:defRPr/>
            </a:pPr>
            <a:fld id="{6A2236C1-4C89-4475-9732-4D10E35C2E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239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5" rIns="91432" bIns="45715" numCol="1" anchor="t" anchorCtr="0" compatLnSpc="1">
            <a:prstTxWarp prst="textNoShape">
              <a:avLst/>
            </a:prstTxWarp>
          </a:bodyPr>
          <a:lstStyle>
            <a:lvl1pPr defTabSz="9141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5" rIns="91432" bIns="45715" numCol="1" anchor="t" anchorCtr="0" compatLnSpc="1">
            <a:prstTxWarp prst="textNoShape">
              <a:avLst/>
            </a:prstTxWarp>
          </a:bodyPr>
          <a:lstStyle>
            <a:lvl1pPr algn="r" defTabSz="9141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5" rIns="91432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Click to edit Master text styles</a:t>
            </a:r>
          </a:p>
          <a:p>
            <a:pPr lvl="1"/>
            <a:r>
              <a:rPr lang="fr-FR" noProof="0" smtClean="0"/>
              <a:t>Second level</a:t>
            </a:r>
          </a:p>
          <a:p>
            <a:pPr lvl="2"/>
            <a:r>
              <a:rPr lang="fr-FR" noProof="0" smtClean="0"/>
              <a:t>Third level</a:t>
            </a:r>
          </a:p>
          <a:p>
            <a:pPr lvl="3"/>
            <a:r>
              <a:rPr lang="fr-FR" noProof="0" smtClean="0"/>
              <a:t>Fourth level</a:t>
            </a:r>
          </a:p>
          <a:p>
            <a:pPr lvl="4"/>
            <a:r>
              <a:rPr lang="fr-FR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5" rIns="91432" bIns="45715" numCol="1" anchor="b" anchorCtr="0" compatLnSpc="1">
            <a:prstTxWarp prst="textNoShape">
              <a:avLst/>
            </a:prstTxWarp>
          </a:bodyPr>
          <a:lstStyle>
            <a:lvl1pPr defTabSz="9141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5" rIns="91432" bIns="45715" numCol="1" anchor="b" anchorCtr="0" compatLnSpc="1">
            <a:prstTxWarp prst="textNoShape">
              <a:avLst/>
            </a:prstTxWarp>
          </a:bodyPr>
          <a:lstStyle>
            <a:lvl1pPr algn="r" defTabSz="914188">
              <a:defRPr sz="1200">
                <a:latin typeface="Arial" charset="0"/>
              </a:defRPr>
            </a:lvl1pPr>
          </a:lstStyle>
          <a:p>
            <a:pPr>
              <a:defRPr/>
            </a:pPr>
            <a:fld id="{D0371401-E44A-4EF8-8AE2-D1674E2BD5C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6766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jpe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jpe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jpe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jpe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jpe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4.jpe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4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4.jpeg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4.jpeg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4.jpeg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1011238"/>
            <a:ext cx="9144000" cy="762000"/>
          </a:xfrm>
          <a:prstGeom prst="rect">
            <a:avLst/>
          </a:prstGeom>
          <a:solidFill>
            <a:srgbClr val="00397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GB" sz="2800">
              <a:solidFill>
                <a:schemeClr val="bg1"/>
              </a:solidFill>
              <a:latin typeface="Franklin Gothic Book" pitchFamily="34" charset="0"/>
            </a:endParaRPr>
          </a:p>
        </p:txBody>
      </p:sp>
      <p:pic>
        <p:nvPicPr>
          <p:cNvPr id="5" name="Picture 9" descr="WETP logo small.t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" y="104775"/>
            <a:ext cx="17907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E1E55-9FDD-4EEA-9EDD-6823E031788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1"/>
          </p:nvPr>
        </p:nvSpPr>
        <p:spPr>
          <a:xfrm>
            <a:off x="250825" y="6245225"/>
            <a:ext cx="2133600" cy="47625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58D2A443-1EC9-4994-B424-E8BB36AF750F}" type="datetime1">
              <a:rPr lang="en-US"/>
              <a:pPr>
                <a:defRPr/>
              </a:pPr>
              <a:t>2/1/2013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62B20-7962-4277-BFC5-59D5DB416C8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BD963-F351-4E3A-BF22-BEF765A51AF9}" type="datetime1">
              <a:rPr lang="en-US"/>
              <a:pPr>
                <a:defRPr/>
              </a:pPr>
              <a:t>2/1/2013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2588" y="981075"/>
            <a:ext cx="2160587" cy="54006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981075"/>
            <a:ext cx="6329363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F059D-B9C3-46B5-9814-896534A1559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AACDC-AA8A-4EF5-94C3-D19469D1056F}" type="datetime1">
              <a:rPr lang="en-US"/>
              <a:pPr>
                <a:defRPr/>
              </a:pPr>
              <a:t>2/1/2013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981075"/>
            <a:ext cx="8642350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50825" y="1855788"/>
            <a:ext cx="4244975" cy="4525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55788"/>
            <a:ext cx="4244975" cy="4525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CC671-C8C2-4FCE-AB77-D55CE6CBB1A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33AA1-F423-44F3-B47E-D181AE5A1A7E}" type="datetime1">
              <a:rPr lang="en-US"/>
              <a:pPr>
                <a:defRPr/>
              </a:pPr>
              <a:t>2/1/2013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981075"/>
            <a:ext cx="8642350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50825" y="1855788"/>
            <a:ext cx="8642350" cy="4525962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71673-AD97-4B31-8FD5-826CAFE0A64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36E12-ABC6-4CE7-9B4E-FCDB0B22BD60}" type="datetime1">
              <a:rPr lang="en-US"/>
              <a:pPr>
                <a:defRPr/>
              </a:pPr>
              <a:t>2/1/2013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Slide Colored Background">
    <p:bg>
      <p:bgPr>
        <a:solidFill>
          <a:srgbClr val="4C6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5"/>
          <p:cNvGrpSpPr>
            <a:grpSpLocks/>
          </p:cNvGrpSpPr>
          <p:nvPr userDrawn="1"/>
        </p:nvGrpSpPr>
        <p:grpSpPr bwMode="auto">
          <a:xfrm>
            <a:off x="0" y="1371600"/>
            <a:ext cx="9144000" cy="5486400"/>
            <a:chOff x="0" y="1371691"/>
            <a:chExt cx="9144000" cy="5486400"/>
          </a:xfrm>
        </p:grpSpPr>
        <p:sp>
          <p:nvSpPr>
            <p:cNvPr id="11" name="Rectangle 10"/>
            <p:cNvSpPr/>
            <p:nvPr userDrawn="1"/>
          </p:nvSpPr>
          <p:spPr>
            <a:xfrm>
              <a:off x="0" y="5280116"/>
              <a:ext cx="6096000" cy="1577975"/>
            </a:xfrm>
            <a:prstGeom prst="rect">
              <a:avLst/>
            </a:prstGeom>
            <a:solidFill>
              <a:srgbClr val="F6D8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12" name="Picture 13" descr="Portman_Colored Background.jpg"/>
            <p:cNvPicPr>
              <a:picLocks noChangeAspect="1"/>
            </p:cNvPicPr>
            <p:nvPr userDrawn="1"/>
          </p:nvPicPr>
          <p:blipFill>
            <a:blip r:embed="rId2" cstate="print"/>
            <a:srcRect l="2316" t="1350" r="2727" b="1350"/>
            <a:stretch>
              <a:fillRect/>
            </a:stretch>
          </p:blipFill>
          <p:spPr bwMode="auto">
            <a:xfrm>
              <a:off x="6019800" y="1371691"/>
              <a:ext cx="3124200" cy="5486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" name="TextBox 15"/>
          <p:cNvSpPr txBox="1"/>
          <p:nvPr userDrawn="1"/>
        </p:nvSpPr>
        <p:spPr>
          <a:xfrm>
            <a:off x="0" y="6400800"/>
            <a:ext cx="9144000" cy="381000"/>
          </a:xfrm>
          <a:prstGeom prst="rect">
            <a:avLst/>
          </a:prstGeom>
          <a:noFill/>
        </p:spPr>
        <p:txBody>
          <a:bodyPr tIns="91440" bIns="9144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300" b="1" spc="150" dirty="0">
                <a:solidFill>
                  <a:srgbClr val="FFFFFF"/>
                </a:solidFill>
                <a:latin typeface="Arial Narrow" pitchFamily="34" charset="0"/>
              </a:rPr>
              <a:t>DISPUTES &amp; INVESTIGATIONS  •  ECONOMICS  •  FINANCIAL ADVISORY  •  MANAGEMENT CONSULTING    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225425" y="5791200"/>
            <a:ext cx="3484563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000000"/>
                </a:solidFill>
                <a:latin typeface="Arial Narrow" pitchFamily="34" charset="0"/>
              </a:rPr>
              <a:t>©2010 Navigant Consulting, Inc.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000000"/>
                </a:solidFill>
                <a:latin typeface="Arial Narrow" pitchFamily="34" charset="0"/>
              </a:rPr>
              <a:t>Confidential and proprietary. Do not distribute or copy.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533400" y="3415937"/>
            <a:ext cx="1524000" cy="990600"/>
          </a:xfrm>
          <a:prstGeom prst="rect">
            <a:avLst/>
          </a:prstGeom>
          <a:ln w="9525">
            <a:noFill/>
          </a:ln>
          <a:effectLst/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2362200" y="3415937"/>
            <a:ext cx="1524000" cy="990600"/>
          </a:xfrm>
          <a:prstGeom prst="rect">
            <a:avLst/>
          </a:prstGeom>
          <a:ln w="9525">
            <a:noFill/>
          </a:ln>
          <a:effectLst/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191000" y="3415937"/>
            <a:ext cx="1524000" cy="990600"/>
          </a:xfrm>
          <a:prstGeom prst="rect">
            <a:avLst/>
          </a:prstGeom>
          <a:ln w="9525">
            <a:noFill/>
          </a:ln>
          <a:effectLst/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15536" y="4626430"/>
            <a:ext cx="5956664" cy="381000"/>
          </a:xfrm>
          <a:prstGeom prst="rect">
            <a:avLst/>
          </a:prstGeom>
        </p:spPr>
        <p:txBody>
          <a:bodyPr anchor="ctr" anchorCtr="0"/>
          <a:lstStyle>
            <a:lvl1pPr algn="l">
              <a:defRPr lang="en-US" sz="1400" b="0" i="0" baseline="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9" name="Text Placeholder 21"/>
          <p:cNvSpPr>
            <a:spLocks noGrp="1"/>
          </p:cNvSpPr>
          <p:nvPr>
            <p:ph type="body" sz="quarter" idx="14"/>
          </p:nvPr>
        </p:nvSpPr>
        <p:spPr>
          <a:xfrm>
            <a:off x="228600" y="5334000"/>
            <a:ext cx="5105400" cy="152400"/>
          </a:xfrm>
          <a:prstGeom prst="rect">
            <a:avLst/>
          </a:prstGeom>
        </p:spPr>
        <p:txBody>
          <a:bodyPr tIns="91440" bIns="91440" anchor="ctr"/>
          <a:lstStyle>
            <a:lvl1pPr>
              <a:defRPr sz="900" i="0" baseline="0">
                <a:latin typeface="Arial Narrow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8526" y="1447800"/>
            <a:ext cx="5993674" cy="1219200"/>
          </a:xfrm>
          <a:prstGeom prst="rect">
            <a:avLst/>
          </a:prstGeom>
        </p:spPr>
        <p:txBody>
          <a:bodyPr lIns="91440" anchor="b" anchorCtr="0"/>
          <a:lstStyle>
            <a:lvl1pPr marL="0"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8526" y="2847975"/>
            <a:ext cx="5993674" cy="352425"/>
          </a:xfrm>
          <a:prstGeom prst="rect">
            <a:avLst/>
          </a:prstGeom>
          <a:ln/>
        </p:spPr>
        <p:txBody>
          <a:bodyPr wrap="square" lIns="91440" rIns="91440">
            <a:spAutoFit/>
          </a:bodyPr>
          <a:lstStyle>
            <a:lvl1pPr marL="0" indent="0" algn="l">
              <a:buFontTx/>
              <a:buNone/>
              <a:defRPr sz="1800"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1" name="Picture 3" descr="C:\Users\Feng\Pictures\the earth\wind turbin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89788" y="0"/>
            <a:ext cx="1954212" cy="841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2" name="Straight Connector 21"/>
          <p:cNvCxnSpPr/>
          <p:nvPr userDrawn="1"/>
        </p:nvCxnSpPr>
        <p:spPr bwMode="auto">
          <a:xfrm>
            <a:off x="304800" y="838200"/>
            <a:ext cx="8534400" cy="0"/>
          </a:xfrm>
          <a:prstGeom prst="line">
            <a:avLst/>
          </a:prstGeom>
          <a:solidFill>
            <a:schemeClr val="bg1"/>
          </a:solidFill>
          <a:ln w="19050" cap="rnd" cmpd="thickThin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pic>
        <p:nvPicPr>
          <p:cNvPr id="23" name="Picture 13" descr="BTMConsult_Navigant2011_RGB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381000"/>
            <a:ext cx="1524001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/>
          <p:cNvSpPr txBox="1"/>
          <p:nvPr userDrawn="1"/>
        </p:nvSpPr>
        <p:spPr>
          <a:xfrm>
            <a:off x="304800" y="457200"/>
            <a:ext cx="5257800" cy="381000"/>
          </a:xfrm>
          <a:prstGeom prst="rect">
            <a:avLst/>
          </a:prstGeom>
          <a:noFill/>
        </p:spPr>
        <p:txBody>
          <a:bodyPr wrap="square" tIns="91440" bIns="91440" rtlCol="0">
            <a:noAutofit/>
          </a:bodyPr>
          <a:lstStyle/>
          <a:p>
            <a:pPr>
              <a:buFont typeface="Arial" pitchFamily="34" charset="0"/>
              <a:buNone/>
            </a:pPr>
            <a:r>
              <a:rPr lang="en-GB" b="1" dirty="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Supply Chain Assessment 2011 - 2015</a:t>
            </a:r>
            <a:endParaRPr lang="en-US" b="1" dirty="0" err="1" smtClean="0">
              <a:solidFill>
                <a:srgbClr val="000000"/>
              </a:solidFill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971023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 userDrawn="1"/>
        </p:nvSpPr>
        <p:spPr>
          <a:xfrm>
            <a:off x="225425" y="5791200"/>
            <a:ext cx="3484563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000000"/>
                </a:solidFill>
                <a:latin typeface="Arial Narrow" pitchFamily="34" charset="0"/>
              </a:rPr>
              <a:t>©2011 Navigant Consulting, Inc.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000000"/>
                </a:solidFill>
                <a:latin typeface="Arial Narrow" pitchFamily="34" charset="0"/>
              </a:rPr>
              <a:t>Confidential and proprietary. Do not distribute or copy.</a:t>
            </a:r>
          </a:p>
        </p:txBody>
      </p:sp>
      <p:pic>
        <p:nvPicPr>
          <p:cNvPr id="11" name="Picture 12" descr="Portmen_Transparent BG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80163" y="2070100"/>
            <a:ext cx="193357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 userDrawn="1"/>
        </p:nvSpPr>
        <p:spPr>
          <a:xfrm>
            <a:off x="0" y="6400800"/>
            <a:ext cx="9144000" cy="381000"/>
          </a:xfrm>
          <a:prstGeom prst="rect">
            <a:avLst/>
          </a:prstGeom>
          <a:noFill/>
        </p:spPr>
        <p:txBody>
          <a:bodyPr tIns="91440" bIns="9144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300" b="1" spc="150" dirty="0">
                <a:solidFill>
                  <a:srgbClr val="95B2F9"/>
                </a:solidFill>
                <a:latin typeface="Arial Narrow" pitchFamily="34" charset="0"/>
              </a:rPr>
              <a:t>DISPUTES &amp; INVESTIGATIONS  •  ECONOMICS  •  FINANCIAL ADVISORY  •  MANAGEMENT CONSULTING    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15536" y="4626430"/>
            <a:ext cx="5956664" cy="381000"/>
          </a:xfrm>
          <a:prstGeom prst="rect">
            <a:avLst/>
          </a:prstGeom>
        </p:spPr>
        <p:txBody>
          <a:bodyPr anchor="ctr" anchorCtr="0"/>
          <a:lstStyle>
            <a:lvl1pPr algn="l">
              <a:defRPr lang="en-US" sz="1400" b="0" i="0" baseline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533400" y="3415937"/>
            <a:ext cx="1524000" cy="990600"/>
          </a:xfrm>
          <a:prstGeom prst="rect">
            <a:avLst/>
          </a:prstGeom>
          <a:ln w="9525">
            <a:noFill/>
          </a:ln>
          <a:effectLst/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2362200" y="3415937"/>
            <a:ext cx="1524000" cy="990600"/>
          </a:xfrm>
          <a:prstGeom prst="rect">
            <a:avLst/>
          </a:prstGeom>
          <a:ln w="9525">
            <a:noFill/>
          </a:ln>
          <a:effectLst/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191000" y="3415937"/>
            <a:ext cx="1524000" cy="990600"/>
          </a:xfrm>
          <a:prstGeom prst="rect">
            <a:avLst/>
          </a:prstGeom>
          <a:ln w="9525">
            <a:noFill/>
          </a:ln>
          <a:effectLst/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8526" y="1447800"/>
            <a:ext cx="5993674" cy="1219200"/>
          </a:xfrm>
          <a:prstGeom prst="rect">
            <a:avLst/>
          </a:prstGeom>
        </p:spPr>
        <p:txBody>
          <a:bodyPr lIns="91440" anchor="b" anchorCtr="0"/>
          <a:lstStyle>
            <a:lvl1pPr marL="0" algn="l"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8526" y="2847975"/>
            <a:ext cx="5993674" cy="352425"/>
          </a:xfrm>
          <a:prstGeom prst="rect">
            <a:avLst/>
          </a:prstGeom>
          <a:ln/>
        </p:spPr>
        <p:txBody>
          <a:bodyPr wrap="square" lIns="91440" rIns="91440">
            <a:spAutoFit/>
          </a:bodyPr>
          <a:lstStyle>
            <a:lvl1pPr marL="0" indent="0" algn="l">
              <a:buFontTx/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9" name="Text Placeholder 21"/>
          <p:cNvSpPr>
            <a:spLocks noGrp="1"/>
          </p:cNvSpPr>
          <p:nvPr>
            <p:ph type="body" sz="quarter" idx="14"/>
          </p:nvPr>
        </p:nvSpPr>
        <p:spPr>
          <a:xfrm>
            <a:off x="228600" y="5334000"/>
            <a:ext cx="5410200" cy="152400"/>
          </a:xfrm>
          <a:prstGeom prst="rect">
            <a:avLst/>
          </a:prstGeom>
        </p:spPr>
        <p:txBody>
          <a:bodyPr tIns="91440" bIns="91440" anchor="ctr"/>
          <a:lstStyle>
            <a:lvl1pPr>
              <a:defRPr sz="900" i="0" baseline="0">
                <a:latin typeface="Arial Narrow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23" name="Picture 3" descr="C:\Users\Feng\Pictures\the earth\wind turbin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89788" y="0"/>
            <a:ext cx="1954212" cy="841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5" name="Straight Connector 24"/>
          <p:cNvCxnSpPr/>
          <p:nvPr userDrawn="1"/>
        </p:nvCxnSpPr>
        <p:spPr bwMode="auto">
          <a:xfrm>
            <a:off x="304800" y="838200"/>
            <a:ext cx="8534400" cy="0"/>
          </a:xfrm>
          <a:prstGeom prst="line">
            <a:avLst/>
          </a:prstGeom>
          <a:solidFill>
            <a:schemeClr val="bg1"/>
          </a:solidFill>
          <a:ln w="19050" cap="rnd" cmpd="thickThin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pic>
        <p:nvPicPr>
          <p:cNvPr id="27" name="Picture 13" descr="BTMConsult_Navigant2011_RGB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381000"/>
            <a:ext cx="1524001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98735656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umb Trail &amp; Tag 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Feng\Pictures\the earth\wind turbine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89788" y="0"/>
            <a:ext cx="1954212" cy="841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 userDrawn="1"/>
        </p:nvCxnSpPr>
        <p:spPr bwMode="auto">
          <a:xfrm>
            <a:off x="304800" y="838200"/>
            <a:ext cx="8534400" cy="0"/>
          </a:xfrm>
          <a:prstGeom prst="line">
            <a:avLst/>
          </a:prstGeom>
          <a:solidFill>
            <a:schemeClr val="bg1"/>
          </a:solidFill>
          <a:ln w="19050" cap="rnd" cmpd="thickThin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pic>
        <p:nvPicPr>
          <p:cNvPr id="6" name="Picture 13" descr="BTMConsult_Navigant2011_RGB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381000"/>
            <a:ext cx="1524001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 userDrawn="1"/>
        </p:nvSpPr>
        <p:spPr>
          <a:xfrm>
            <a:off x="304800" y="457200"/>
            <a:ext cx="5257800" cy="381000"/>
          </a:xfrm>
          <a:prstGeom prst="rect">
            <a:avLst/>
          </a:prstGeom>
          <a:noFill/>
        </p:spPr>
        <p:txBody>
          <a:bodyPr wrap="square" tIns="91440" bIns="91440" rtlCol="0">
            <a:noAutofit/>
          </a:bodyPr>
          <a:lstStyle/>
          <a:p>
            <a:pPr>
              <a:buFont typeface="Arial" pitchFamily="34" charset="0"/>
              <a:buNone/>
            </a:pPr>
            <a:r>
              <a:rPr lang="en-GB" b="1" dirty="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Supply Chain Assessment 2011 - 2015</a:t>
            </a:r>
            <a:endParaRPr lang="en-US" b="1" dirty="0" err="1" smtClean="0">
              <a:solidFill>
                <a:srgbClr val="000000"/>
              </a:solidFill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525491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umb Trail, Tag Lin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04800" y="1219200"/>
            <a:ext cx="8534400" cy="48006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Font typeface="Palatino Linotype" pitchFamily="18" charset="0"/>
              <a:buChar char="»"/>
              <a:defRPr sz="1600" i="0"/>
            </a:lvl1pPr>
            <a:lvl2pPr marL="576263" indent="-288925">
              <a:lnSpc>
                <a:spcPct val="100000"/>
              </a:lnSpc>
              <a:buFont typeface="Palatino Linotype" pitchFamily="18" charset="0"/>
              <a:buChar char="–"/>
              <a:defRPr sz="1400"/>
            </a:lvl2pPr>
            <a:lvl3pPr marL="796925" indent="-222250">
              <a:lnSpc>
                <a:spcPct val="100000"/>
              </a:lnSpc>
              <a:buFont typeface="Courier New" pitchFamily="49" charset="0"/>
              <a:buChar char="o"/>
              <a:defRPr sz="1200"/>
            </a:lvl3pPr>
            <a:lvl4pPr marL="1031875" indent="-234950">
              <a:lnSpc>
                <a:spcPct val="100000"/>
              </a:lnSpc>
              <a:buFont typeface="Palatino Linotype" pitchFamily="18" charset="0"/>
              <a:buChar char="›"/>
              <a:defRPr sz="1200" i="0"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pic>
        <p:nvPicPr>
          <p:cNvPr id="5" name="Picture 3" descr="C:\Users\Feng\Pictures\the earth\wind turbine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89788" y="0"/>
            <a:ext cx="1954212" cy="841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 userDrawn="1"/>
        </p:nvCxnSpPr>
        <p:spPr bwMode="auto">
          <a:xfrm>
            <a:off x="304800" y="838200"/>
            <a:ext cx="8534400" cy="0"/>
          </a:xfrm>
          <a:prstGeom prst="line">
            <a:avLst/>
          </a:prstGeom>
          <a:solidFill>
            <a:schemeClr val="bg1"/>
          </a:solidFill>
          <a:ln w="19050" cap="rnd" cmpd="thickThin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pic>
        <p:nvPicPr>
          <p:cNvPr id="9" name="Picture 13" descr="BTMConsult_Navigant2011_RGB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381000"/>
            <a:ext cx="1524001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 userDrawn="1"/>
        </p:nvSpPr>
        <p:spPr>
          <a:xfrm>
            <a:off x="304800" y="457200"/>
            <a:ext cx="5257800" cy="381000"/>
          </a:xfrm>
          <a:prstGeom prst="rect">
            <a:avLst/>
          </a:prstGeom>
          <a:noFill/>
        </p:spPr>
        <p:txBody>
          <a:bodyPr wrap="square" tIns="91440" bIns="91440" rtlCol="0">
            <a:noAutofit/>
          </a:bodyPr>
          <a:lstStyle/>
          <a:p>
            <a:pPr>
              <a:buFont typeface="Arial" pitchFamily="34" charset="0"/>
              <a:buNone/>
            </a:pPr>
            <a:r>
              <a:rPr lang="en-GB" b="1" dirty="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Supply Chain Assessment 2011 - 2015</a:t>
            </a:r>
            <a:endParaRPr lang="en-US" b="1" dirty="0" err="1" smtClean="0">
              <a:solidFill>
                <a:srgbClr val="000000"/>
              </a:solidFill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4428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"/>
          <p:cNvSpPr>
            <a:spLocks noGrp="1"/>
          </p:cNvSpPr>
          <p:nvPr>
            <p:ph type="title"/>
          </p:nvPr>
        </p:nvSpPr>
        <p:spPr bwMode="white">
          <a:xfrm>
            <a:off x="304800" y="71302"/>
            <a:ext cx="8507104" cy="228600"/>
          </a:xfrm>
          <a:prstGeom prst="rect">
            <a:avLst/>
          </a:prstGeom>
        </p:spPr>
        <p:txBody>
          <a:bodyPr/>
          <a:lstStyle>
            <a:lvl1pPr>
              <a:defRPr lang="en-US" sz="1400" b="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51047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Portman_Colored Background.jpg"/>
          <p:cNvPicPr>
            <a:picLocks noChangeAspect="1"/>
          </p:cNvPicPr>
          <p:nvPr/>
        </p:nvPicPr>
        <p:blipFill>
          <a:blip r:embed="rId2" cstate="print"/>
          <a:srcRect l="2316" t="1350" r="2727" b="1350"/>
          <a:stretch>
            <a:fillRect/>
          </a:stretch>
        </p:blipFill>
        <p:spPr bwMode="auto">
          <a:xfrm>
            <a:off x="0" y="1371600"/>
            <a:ext cx="31242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0" y="0"/>
            <a:ext cx="3124200" cy="6858000"/>
            <a:chOff x="0" y="0"/>
            <a:chExt cx="3124200" cy="6858000"/>
          </a:xfrm>
        </p:grpSpPr>
        <p:sp>
          <p:nvSpPr>
            <p:cNvPr id="4" name="Rectangle 11"/>
            <p:cNvSpPr>
              <a:spLocks noChangeArrowheads="1"/>
            </p:cNvSpPr>
            <p:nvPr userDrawn="1"/>
          </p:nvSpPr>
          <p:spPr bwMode="gray">
            <a:xfrm>
              <a:off x="0" y="0"/>
              <a:ext cx="3124200" cy="1905000"/>
            </a:xfrm>
            <a:prstGeom prst="rect">
              <a:avLst/>
            </a:prstGeom>
            <a:solidFill>
              <a:srgbClr val="4C6A84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tIns="91440" bIns="91440" anchor="ctr"/>
            <a:lstStyle/>
            <a:p>
              <a:endParaRPr lang="en-US" sz="2400">
                <a:solidFill>
                  <a:srgbClr val="000000"/>
                </a:solidFill>
                <a:latin typeface="Palatino Linotype" pitchFamily="18" charset="0"/>
              </a:endParaRPr>
            </a:p>
          </p:txBody>
        </p:sp>
        <p:sp>
          <p:nvSpPr>
            <p:cNvPr id="5" name="TextBox 4"/>
            <p:cNvSpPr txBox="1"/>
            <p:nvPr userDrawn="1"/>
          </p:nvSpPr>
          <p:spPr>
            <a:xfrm>
              <a:off x="203200" y="381000"/>
              <a:ext cx="2819400" cy="381000"/>
            </a:xfrm>
            <a:prstGeom prst="rect">
              <a:avLst/>
            </a:prstGeom>
            <a:noFill/>
          </p:spPr>
          <p:txBody>
            <a:bodyPr wrap="none" tIns="91440" bIns="9144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en-US" sz="2800" i="1" dirty="0">
                  <a:solidFill>
                    <a:srgbClr val="FFFFFF"/>
                  </a:solidFill>
                  <a:latin typeface="Palatino Linotype"/>
                </a:rPr>
                <a:t>Key</a:t>
              </a: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03200" y="762000"/>
              <a:ext cx="2867025" cy="5238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en-US" sz="2800" dirty="0">
                  <a:solidFill>
                    <a:srgbClr val="FFFFFF"/>
                  </a:solidFill>
                  <a:latin typeface="Palatino Linotype"/>
                </a:rPr>
                <a:t>C O N T A C T S </a:t>
              </a:r>
            </a:p>
          </p:txBody>
        </p:sp>
        <p:cxnSp>
          <p:nvCxnSpPr>
            <p:cNvPr id="7" name="Straight Connector 17"/>
            <p:cNvCxnSpPr>
              <a:cxnSpLocks noChangeShapeType="1"/>
            </p:cNvCxnSpPr>
            <p:nvPr userDrawn="1"/>
          </p:nvCxnSpPr>
          <p:spPr bwMode="auto">
            <a:xfrm rot="5400000">
              <a:off x="-304801" y="3429000"/>
              <a:ext cx="6858000" cy="0"/>
            </a:xfrm>
            <a:prstGeom prst="line">
              <a:avLst/>
            </a:prstGeom>
            <a:noFill/>
            <a:ln w="38100" algn="ctr">
              <a:solidFill>
                <a:srgbClr val="E5C749"/>
              </a:solidFill>
              <a:round/>
              <a:headEnd/>
              <a:tailEnd/>
            </a:ln>
          </p:spPr>
        </p:cxnSp>
      </p:grpSp>
      <p:sp>
        <p:nvSpPr>
          <p:cNvPr id="8" name="TextBox 7"/>
          <p:cNvSpPr txBox="1"/>
          <p:nvPr/>
        </p:nvSpPr>
        <p:spPr>
          <a:xfrm>
            <a:off x="327025" y="6459538"/>
            <a:ext cx="348297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000000"/>
                </a:solidFill>
                <a:latin typeface="Arial Narrow" pitchFamily="34" charset="0"/>
              </a:rPr>
              <a:t>©2010 Navigant Consulting, Inc.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000000"/>
                </a:solidFill>
                <a:latin typeface="Arial Narrow" pitchFamily="34" charset="0"/>
              </a:rPr>
              <a:t>Confidential and proprietary. Do not distribute or copy.</a:t>
            </a:r>
          </a:p>
        </p:txBody>
      </p:sp>
      <p:pic>
        <p:nvPicPr>
          <p:cNvPr id="9" name="Picture 19" descr="Portman_Colored Background.jpg"/>
          <p:cNvPicPr>
            <a:picLocks noChangeAspect="1"/>
          </p:cNvPicPr>
          <p:nvPr/>
        </p:nvPicPr>
        <p:blipFill>
          <a:blip r:embed="rId2" cstate="print"/>
          <a:srcRect l="2316" t="1350" r="2727" b="1350"/>
          <a:stretch>
            <a:fillRect/>
          </a:stretch>
        </p:blipFill>
        <p:spPr bwMode="auto">
          <a:xfrm>
            <a:off x="0" y="1371600"/>
            <a:ext cx="31242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" name="Group 16"/>
          <p:cNvGrpSpPr>
            <a:grpSpLocks/>
          </p:cNvGrpSpPr>
          <p:nvPr/>
        </p:nvGrpSpPr>
        <p:grpSpPr bwMode="auto">
          <a:xfrm>
            <a:off x="0" y="0"/>
            <a:ext cx="3124200" cy="6858000"/>
            <a:chOff x="0" y="0"/>
            <a:chExt cx="3124200" cy="6858000"/>
          </a:xfrm>
        </p:grpSpPr>
        <p:sp>
          <p:nvSpPr>
            <p:cNvPr id="11" name="Rectangle 11"/>
            <p:cNvSpPr>
              <a:spLocks noChangeArrowheads="1"/>
            </p:cNvSpPr>
            <p:nvPr userDrawn="1"/>
          </p:nvSpPr>
          <p:spPr bwMode="gray">
            <a:xfrm>
              <a:off x="0" y="0"/>
              <a:ext cx="3124200" cy="1905000"/>
            </a:xfrm>
            <a:prstGeom prst="rect">
              <a:avLst/>
            </a:prstGeom>
            <a:solidFill>
              <a:srgbClr val="4C6A84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tIns="91440" bIns="91440" anchor="ctr"/>
            <a:lstStyle/>
            <a:p>
              <a:endParaRPr lang="en-US" sz="2400">
                <a:solidFill>
                  <a:srgbClr val="000000"/>
                </a:solidFill>
                <a:latin typeface="Palatino Linotype" pitchFamily="18" charset="0"/>
              </a:endParaRPr>
            </a:p>
          </p:txBody>
        </p:sp>
        <p:sp>
          <p:nvSpPr>
            <p:cNvPr id="12" name="TextBox 11"/>
            <p:cNvSpPr txBox="1"/>
            <p:nvPr userDrawn="1"/>
          </p:nvSpPr>
          <p:spPr>
            <a:xfrm>
              <a:off x="203200" y="381000"/>
              <a:ext cx="2819400" cy="381000"/>
            </a:xfrm>
            <a:prstGeom prst="rect">
              <a:avLst/>
            </a:prstGeom>
            <a:noFill/>
          </p:spPr>
          <p:txBody>
            <a:bodyPr wrap="none" tIns="91440" bIns="9144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en-US" sz="2800" i="1" dirty="0">
                  <a:solidFill>
                    <a:srgbClr val="FFFFFF"/>
                  </a:solidFill>
                  <a:latin typeface="Palatino Linotype"/>
                </a:rPr>
                <a:t>Key</a:t>
              </a:r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203200" y="762000"/>
              <a:ext cx="2867025" cy="5238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en-US" sz="2800" dirty="0">
                  <a:solidFill>
                    <a:srgbClr val="FFFFFF"/>
                  </a:solidFill>
                  <a:latin typeface="Palatino Linotype"/>
                </a:rPr>
                <a:t>C O N T A C T S </a:t>
              </a:r>
            </a:p>
          </p:txBody>
        </p:sp>
        <p:cxnSp>
          <p:nvCxnSpPr>
            <p:cNvPr id="14" name="Straight Connector 24"/>
            <p:cNvCxnSpPr>
              <a:cxnSpLocks noChangeShapeType="1"/>
            </p:cNvCxnSpPr>
            <p:nvPr userDrawn="1"/>
          </p:nvCxnSpPr>
          <p:spPr bwMode="auto">
            <a:xfrm rot="5400000">
              <a:off x="-304801" y="3429000"/>
              <a:ext cx="6858000" cy="0"/>
            </a:xfrm>
            <a:prstGeom prst="line">
              <a:avLst/>
            </a:prstGeom>
            <a:noFill/>
            <a:ln w="38100" algn="ctr">
              <a:solidFill>
                <a:srgbClr val="E5C749"/>
              </a:solidFill>
              <a:round/>
              <a:headEnd/>
              <a:tailEnd/>
            </a:ln>
          </p:spPr>
        </p:cxnSp>
      </p:grpSp>
      <p:sp>
        <p:nvSpPr>
          <p:cNvPr id="15" name="TextBox 14"/>
          <p:cNvSpPr txBox="1"/>
          <p:nvPr/>
        </p:nvSpPr>
        <p:spPr>
          <a:xfrm>
            <a:off x="327025" y="6459538"/>
            <a:ext cx="348297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000000"/>
                </a:solidFill>
                <a:latin typeface="Arial Narrow" pitchFamily="34" charset="0"/>
              </a:rPr>
              <a:t>©2010 Navigant Consulting, Inc.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000000"/>
                </a:solidFill>
                <a:latin typeface="Arial Narrow" pitchFamily="34" charset="0"/>
              </a:rPr>
              <a:t>Confidential and proprietary. Do not distribute or copy.</a:t>
            </a:r>
          </a:p>
        </p:txBody>
      </p:sp>
      <p:pic>
        <p:nvPicPr>
          <p:cNvPr id="16" name="Picture 26" descr="Portman_Colored Background.jpg"/>
          <p:cNvPicPr>
            <a:picLocks noChangeAspect="1"/>
          </p:cNvPicPr>
          <p:nvPr/>
        </p:nvPicPr>
        <p:blipFill>
          <a:blip r:embed="rId2" cstate="print"/>
          <a:srcRect l="2316" t="1350" r="2727" b="1350"/>
          <a:stretch>
            <a:fillRect/>
          </a:stretch>
        </p:blipFill>
        <p:spPr bwMode="auto">
          <a:xfrm>
            <a:off x="0" y="1371600"/>
            <a:ext cx="31242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7" name="Group 28"/>
          <p:cNvGrpSpPr>
            <a:grpSpLocks/>
          </p:cNvGrpSpPr>
          <p:nvPr/>
        </p:nvGrpSpPr>
        <p:grpSpPr bwMode="auto">
          <a:xfrm>
            <a:off x="0" y="0"/>
            <a:ext cx="3124200" cy="6858000"/>
            <a:chOff x="0" y="0"/>
            <a:chExt cx="3124200" cy="6858000"/>
          </a:xfrm>
        </p:grpSpPr>
        <p:sp>
          <p:nvSpPr>
            <p:cNvPr id="18" name="Rectangle 11"/>
            <p:cNvSpPr>
              <a:spLocks noChangeArrowheads="1"/>
            </p:cNvSpPr>
            <p:nvPr userDrawn="1"/>
          </p:nvSpPr>
          <p:spPr bwMode="gray">
            <a:xfrm>
              <a:off x="0" y="0"/>
              <a:ext cx="3124200" cy="1905000"/>
            </a:xfrm>
            <a:prstGeom prst="rect">
              <a:avLst/>
            </a:prstGeom>
            <a:solidFill>
              <a:srgbClr val="4C6A84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tIns="91440" bIns="91440" anchor="ctr"/>
            <a:lstStyle/>
            <a:p>
              <a:endParaRPr lang="en-US" sz="2400">
                <a:solidFill>
                  <a:srgbClr val="000000"/>
                </a:solidFill>
                <a:latin typeface="Palatino Linotype" pitchFamily="18" charset="0"/>
              </a:endParaRPr>
            </a:p>
          </p:txBody>
        </p:sp>
        <p:sp>
          <p:nvSpPr>
            <p:cNvPr id="19" name="TextBox 18"/>
            <p:cNvSpPr txBox="1"/>
            <p:nvPr userDrawn="1"/>
          </p:nvSpPr>
          <p:spPr>
            <a:xfrm>
              <a:off x="203200" y="381000"/>
              <a:ext cx="2819400" cy="381000"/>
            </a:xfrm>
            <a:prstGeom prst="rect">
              <a:avLst/>
            </a:prstGeom>
            <a:noFill/>
          </p:spPr>
          <p:txBody>
            <a:bodyPr wrap="none" tIns="91440" bIns="9144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en-US" sz="2800" i="1" dirty="0">
                  <a:solidFill>
                    <a:srgbClr val="FFFFFF"/>
                  </a:solidFill>
                  <a:latin typeface="Palatino Linotype"/>
                </a:rPr>
                <a:t>Key</a:t>
              </a:r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203200" y="762000"/>
              <a:ext cx="2867025" cy="5238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en-US" sz="2800" dirty="0">
                  <a:solidFill>
                    <a:srgbClr val="FFFFFF"/>
                  </a:solidFill>
                  <a:latin typeface="Palatino Linotype"/>
                </a:rPr>
                <a:t>C O N T A C T S </a:t>
              </a:r>
            </a:p>
          </p:txBody>
        </p:sp>
        <p:cxnSp>
          <p:nvCxnSpPr>
            <p:cNvPr id="21" name="Straight Connector 31"/>
            <p:cNvCxnSpPr>
              <a:cxnSpLocks noChangeShapeType="1"/>
            </p:cNvCxnSpPr>
            <p:nvPr userDrawn="1"/>
          </p:nvCxnSpPr>
          <p:spPr bwMode="auto">
            <a:xfrm rot="5400000">
              <a:off x="-304801" y="3429000"/>
              <a:ext cx="6858000" cy="0"/>
            </a:xfrm>
            <a:prstGeom prst="line">
              <a:avLst/>
            </a:prstGeom>
            <a:noFill/>
            <a:ln w="38100" algn="ctr">
              <a:solidFill>
                <a:srgbClr val="E5C749"/>
              </a:solidFill>
              <a:round/>
              <a:headEnd/>
              <a:tailEnd/>
            </a:ln>
          </p:spPr>
        </p:cxnSp>
      </p:grpSp>
      <p:sp>
        <p:nvSpPr>
          <p:cNvPr id="22" name="TextBox 21"/>
          <p:cNvSpPr txBox="1"/>
          <p:nvPr/>
        </p:nvSpPr>
        <p:spPr>
          <a:xfrm>
            <a:off x="327025" y="6459538"/>
            <a:ext cx="348297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000000"/>
                </a:solidFill>
                <a:latin typeface="Arial Narrow" pitchFamily="34" charset="0"/>
              </a:rPr>
              <a:t>©2010 Navigant Consulting, Inc.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000000"/>
                </a:solidFill>
                <a:latin typeface="Arial Narrow" pitchFamily="34" charset="0"/>
              </a:rPr>
              <a:t>Confidential and proprietary. Do not distribute or copy.</a:t>
            </a:r>
          </a:p>
        </p:txBody>
      </p:sp>
      <p:pic>
        <p:nvPicPr>
          <p:cNvPr id="23" name="Picture 33" descr="Portman_Colored Background.jpg"/>
          <p:cNvPicPr>
            <a:picLocks noChangeAspect="1"/>
          </p:cNvPicPr>
          <p:nvPr userDrawn="1"/>
        </p:nvPicPr>
        <p:blipFill>
          <a:blip r:embed="rId2" cstate="print"/>
          <a:srcRect l="2316" t="1350" r="2727" b="1350"/>
          <a:stretch>
            <a:fillRect/>
          </a:stretch>
        </p:blipFill>
        <p:spPr bwMode="auto">
          <a:xfrm>
            <a:off x="0" y="1371600"/>
            <a:ext cx="31242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4" name="Group 38"/>
          <p:cNvGrpSpPr>
            <a:grpSpLocks/>
          </p:cNvGrpSpPr>
          <p:nvPr userDrawn="1"/>
        </p:nvGrpSpPr>
        <p:grpSpPr bwMode="auto">
          <a:xfrm>
            <a:off x="0" y="0"/>
            <a:ext cx="3124200" cy="6858000"/>
            <a:chOff x="0" y="0"/>
            <a:chExt cx="3124200" cy="6858000"/>
          </a:xfrm>
        </p:grpSpPr>
        <p:sp>
          <p:nvSpPr>
            <p:cNvPr id="25" name="Rectangle 11"/>
            <p:cNvSpPr>
              <a:spLocks noChangeArrowheads="1"/>
            </p:cNvSpPr>
            <p:nvPr userDrawn="1"/>
          </p:nvSpPr>
          <p:spPr bwMode="gray">
            <a:xfrm>
              <a:off x="0" y="0"/>
              <a:ext cx="3124200" cy="1905000"/>
            </a:xfrm>
            <a:prstGeom prst="rect">
              <a:avLst/>
            </a:prstGeom>
            <a:solidFill>
              <a:srgbClr val="4C6A84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tIns="91440" bIns="91440" anchor="ctr"/>
            <a:lstStyle/>
            <a:p>
              <a:endParaRPr lang="en-US" sz="2400">
                <a:solidFill>
                  <a:srgbClr val="000000"/>
                </a:solidFill>
                <a:latin typeface="Palatino Linotype" pitchFamily="18" charset="0"/>
              </a:endParaRPr>
            </a:p>
          </p:txBody>
        </p:sp>
        <p:sp>
          <p:nvSpPr>
            <p:cNvPr id="26" name="TextBox 25"/>
            <p:cNvSpPr txBox="1"/>
            <p:nvPr userDrawn="1"/>
          </p:nvSpPr>
          <p:spPr>
            <a:xfrm>
              <a:off x="203200" y="381000"/>
              <a:ext cx="2819400" cy="381000"/>
            </a:xfrm>
            <a:prstGeom prst="rect">
              <a:avLst/>
            </a:prstGeom>
            <a:noFill/>
          </p:spPr>
          <p:txBody>
            <a:bodyPr wrap="none" tIns="91440" bIns="9144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en-US" sz="2800" i="1" dirty="0">
                  <a:solidFill>
                    <a:srgbClr val="FFFFFF"/>
                  </a:solidFill>
                  <a:latin typeface="Palatino Linotype"/>
                </a:rPr>
                <a:t>Key</a:t>
              </a:r>
            </a:p>
          </p:txBody>
        </p:sp>
        <p:sp>
          <p:nvSpPr>
            <p:cNvPr id="27" name="Rectangle 26"/>
            <p:cNvSpPr/>
            <p:nvPr userDrawn="1"/>
          </p:nvSpPr>
          <p:spPr>
            <a:xfrm>
              <a:off x="203200" y="762000"/>
              <a:ext cx="2867025" cy="5238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en-US" sz="2800" dirty="0">
                  <a:solidFill>
                    <a:srgbClr val="FFFFFF"/>
                  </a:solidFill>
                  <a:latin typeface="Palatino Linotype"/>
                </a:rPr>
                <a:t>C O N T A C T S </a:t>
              </a:r>
            </a:p>
          </p:txBody>
        </p:sp>
        <p:cxnSp>
          <p:nvCxnSpPr>
            <p:cNvPr id="28" name="Straight Connector 38"/>
            <p:cNvCxnSpPr>
              <a:cxnSpLocks noChangeShapeType="1"/>
            </p:cNvCxnSpPr>
            <p:nvPr userDrawn="1"/>
          </p:nvCxnSpPr>
          <p:spPr bwMode="auto">
            <a:xfrm rot="5400000">
              <a:off x="-304801" y="3429000"/>
              <a:ext cx="6858000" cy="0"/>
            </a:xfrm>
            <a:prstGeom prst="line">
              <a:avLst/>
            </a:prstGeom>
            <a:noFill/>
            <a:ln w="38100" algn="ctr">
              <a:solidFill>
                <a:srgbClr val="E5C749"/>
              </a:solidFill>
              <a:round/>
              <a:headEnd/>
              <a:tailEnd/>
            </a:ln>
          </p:spPr>
        </p:cxnSp>
      </p:grpSp>
      <p:sp>
        <p:nvSpPr>
          <p:cNvPr id="29" name="TextBox 28"/>
          <p:cNvSpPr txBox="1"/>
          <p:nvPr userDrawn="1"/>
        </p:nvSpPr>
        <p:spPr>
          <a:xfrm>
            <a:off x="327025" y="6470650"/>
            <a:ext cx="348297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6F6754"/>
                </a:solidFill>
                <a:latin typeface="Arial Narrow" pitchFamily="34" charset="0"/>
              </a:rPr>
              <a:t>©2011 Navigant Consulting, Inc.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6F6754"/>
                </a:solidFill>
                <a:latin typeface="Arial Narrow" pitchFamily="34" charset="0"/>
              </a:rPr>
              <a:t>Confidential and proprietary. Do not distribute or copy.</a:t>
            </a:r>
          </a:p>
        </p:txBody>
      </p:sp>
      <p:sp>
        <p:nvSpPr>
          <p:cNvPr id="30" name="TextBox 29"/>
          <p:cNvSpPr txBox="1"/>
          <p:nvPr userDrawn="1"/>
        </p:nvSpPr>
        <p:spPr>
          <a:xfrm>
            <a:off x="4330700" y="6443663"/>
            <a:ext cx="457200" cy="304800"/>
          </a:xfrm>
          <a:prstGeom prst="rect">
            <a:avLst/>
          </a:prstGeom>
          <a:noFill/>
        </p:spPr>
        <p:txBody>
          <a:bodyPr tIns="91440" bIns="91440"/>
          <a:lstStyle/>
          <a:p>
            <a:pPr marL="231775" indent="-231775" algn="ctr">
              <a:buFont typeface="Arial" charset="0"/>
              <a:buNone/>
            </a:pPr>
            <a:fld id="{D99C5BF1-C510-4356-8E41-76DA717601C9}" type="slidenum">
              <a:rPr lang="en-US" sz="800">
                <a:solidFill>
                  <a:srgbClr val="6F6754"/>
                </a:solidFill>
                <a:cs typeface="Arial" charset="0"/>
              </a:rPr>
              <a:pPr marL="231775" indent="-231775" algn="ctr">
                <a:buFont typeface="Arial" charset="0"/>
                <a:buNone/>
              </a:pPr>
              <a:t>‹#›</a:t>
            </a:fld>
            <a:endParaRPr lang="en-US" sz="800">
              <a:solidFill>
                <a:srgbClr val="6F6754"/>
              </a:solidFill>
              <a:cs typeface="Arial" charset="0"/>
            </a:endParaRPr>
          </a:p>
        </p:txBody>
      </p:sp>
      <p:grpSp>
        <p:nvGrpSpPr>
          <p:cNvPr id="31" name="Group 9"/>
          <p:cNvGrpSpPr>
            <a:grpSpLocks/>
          </p:cNvGrpSpPr>
          <p:nvPr userDrawn="1"/>
        </p:nvGrpSpPr>
        <p:grpSpPr bwMode="auto">
          <a:xfrm>
            <a:off x="6986588" y="6248400"/>
            <a:ext cx="1844675" cy="609600"/>
            <a:chOff x="5983214" y="5624508"/>
            <a:chExt cx="1845528" cy="609600"/>
          </a:xfrm>
        </p:grpSpPr>
        <p:pic>
          <p:nvPicPr>
            <p:cNvPr id="32" name="Picture 42" descr="M_logo_cmyk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 b="33333"/>
            <a:stretch>
              <a:fillRect/>
            </a:stretch>
          </p:blipFill>
          <p:spPr bwMode="auto">
            <a:xfrm>
              <a:off x="6088565" y="5624508"/>
              <a:ext cx="1740177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3" name="TextBox 32"/>
            <p:cNvSpPr txBox="1"/>
            <p:nvPr userDrawn="1"/>
          </p:nvSpPr>
          <p:spPr>
            <a:xfrm>
              <a:off x="5983214" y="6018208"/>
              <a:ext cx="640058" cy="2159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800" b="1" spc="130" dirty="0">
                  <a:solidFill>
                    <a:srgbClr val="B7B09F">
                      <a:lumMod val="75000"/>
                    </a:srgbClr>
                  </a:solidFill>
                  <a:latin typeface="Arial Narrow" pitchFamily="34" charset="0"/>
                </a:rPr>
                <a:t>ENERGY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52958807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8E232-5D48-4646-AB1B-173902A034E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C5440-414C-4475-9CB2-60300A2B6796}" type="datetime1">
              <a:rPr lang="en-US"/>
              <a:pPr>
                <a:defRPr/>
              </a:pPr>
              <a:t>2/1/2013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 userDrawn="1"/>
        </p:nvSpPr>
        <p:spPr>
          <a:xfrm>
            <a:off x="225425" y="5791200"/>
            <a:ext cx="3484563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000000"/>
                </a:solidFill>
                <a:latin typeface="Arial Narrow" pitchFamily="34" charset="0"/>
              </a:rPr>
              <a:t>©2011 Navigant Consulting, Inc.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000000"/>
                </a:solidFill>
                <a:latin typeface="Arial Narrow" pitchFamily="34" charset="0"/>
              </a:rPr>
              <a:t>Confidential and proprietary. Do not distribute or copy.</a:t>
            </a:r>
          </a:p>
        </p:txBody>
      </p:sp>
      <p:pic>
        <p:nvPicPr>
          <p:cNvPr id="11" name="Picture 12" descr="Portmen_Transparent BG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80163" y="2070100"/>
            <a:ext cx="193357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 userDrawn="1"/>
        </p:nvSpPr>
        <p:spPr>
          <a:xfrm>
            <a:off x="0" y="6400800"/>
            <a:ext cx="9144000" cy="381000"/>
          </a:xfrm>
          <a:prstGeom prst="rect">
            <a:avLst/>
          </a:prstGeom>
          <a:noFill/>
        </p:spPr>
        <p:txBody>
          <a:bodyPr tIns="91440" bIns="9144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300" b="1" spc="150" dirty="0">
                <a:solidFill>
                  <a:srgbClr val="95B2F9"/>
                </a:solidFill>
                <a:latin typeface="Arial Narrow" pitchFamily="34" charset="0"/>
              </a:rPr>
              <a:t>DISPUTES &amp; INVESTIGATIONS  •  ECONOMICS  •  FINANCIAL ADVISORY  •  MANAGEMENT CONSULTING    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15536" y="4626430"/>
            <a:ext cx="5956664" cy="381000"/>
          </a:xfrm>
          <a:prstGeom prst="rect">
            <a:avLst/>
          </a:prstGeom>
        </p:spPr>
        <p:txBody>
          <a:bodyPr anchor="ctr" anchorCtr="0"/>
          <a:lstStyle>
            <a:lvl1pPr algn="l">
              <a:defRPr lang="en-US" sz="1400" b="0" i="0" baseline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533400" y="3415937"/>
            <a:ext cx="1524000" cy="990600"/>
          </a:xfrm>
          <a:prstGeom prst="rect">
            <a:avLst/>
          </a:prstGeom>
          <a:ln w="9525">
            <a:noFill/>
          </a:ln>
          <a:effectLst/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2362200" y="3415937"/>
            <a:ext cx="1524000" cy="990600"/>
          </a:xfrm>
          <a:prstGeom prst="rect">
            <a:avLst/>
          </a:prstGeom>
          <a:ln w="9525">
            <a:noFill/>
          </a:ln>
          <a:effectLst/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191000" y="3415937"/>
            <a:ext cx="1524000" cy="990600"/>
          </a:xfrm>
          <a:prstGeom prst="rect">
            <a:avLst/>
          </a:prstGeom>
          <a:ln w="9525">
            <a:noFill/>
          </a:ln>
          <a:effectLst/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8526" y="1447800"/>
            <a:ext cx="5993674" cy="1219200"/>
          </a:xfrm>
          <a:prstGeom prst="rect">
            <a:avLst/>
          </a:prstGeom>
        </p:spPr>
        <p:txBody>
          <a:bodyPr lIns="91440" anchor="b" anchorCtr="0"/>
          <a:lstStyle>
            <a:lvl1pPr marL="0" algn="l"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8526" y="2847975"/>
            <a:ext cx="5993674" cy="352425"/>
          </a:xfrm>
          <a:prstGeom prst="rect">
            <a:avLst/>
          </a:prstGeom>
          <a:ln/>
        </p:spPr>
        <p:txBody>
          <a:bodyPr wrap="square" lIns="91440" rIns="91440">
            <a:spAutoFit/>
          </a:bodyPr>
          <a:lstStyle>
            <a:lvl1pPr marL="0" indent="0" algn="l">
              <a:buFontTx/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9" name="Text Placeholder 21"/>
          <p:cNvSpPr>
            <a:spLocks noGrp="1"/>
          </p:cNvSpPr>
          <p:nvPr>
            <p:ph type="body" sz="quarter" idx="14"/>
          </p:nvPr>
        </p:nvSpPr>
        <p:spPr>
          <a:xfrm>
            <a:off x="228600" y="5334000"/>
            <a:ext cx="5410200" cy="152400"/>
          </a:xfrm>
          <a:prstGeom prst="rect">
            <a:avLst/>
          </a:prstGeom>
        </p:spPr>
        <p:txBody>
          <a:bodyPr tIns="91440" bIns="91440" anchor="ctr"/>
          <a:lstStyle>
            <a:lvl1pPr>
              <a:defRPr sz="900" i="0" baseline="0">
                <a:latin typeface="Arial Narrow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9" name="Picture 3" descr="C:\Users\Feng\Pictures\the earth\wind turbin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89788" y="0"/>
            <a:ext cx="1954212" cy="841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Straight Connector 19"/>
          <p:cNvCxnSpPr/>
          <p:nvPr userDrawn="1"/>
        </p:nvCxnSpPr>
        <p:spPr bwMode="auto">
          <a:xfrm>
            <a:off x="304800" y="838200"/>
            <a:ext cx="8534400" cy="0"/>
          </a:xfrm>
          <a:prstGeom prst="line">
            <a:avLst/>
          </a:prstGeom>
          <a:solidFill>
            <a:schemeClr val="bg1"/>
          </a:solidFill>
          <a:ln w="19050" cap="rnd" cmpd="thickThin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pic>
        <p:nvPicPr>
          <p:cNvPr id="21" name="Picture 13" descr="BTMConsult_Navigant2011_RGB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381000"/>
            <a:ext cx="1524001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21"/>
          <p:cNvSpPr txBox="1"/>
          <p:nvPr userDrawn="1"/>
        </p:nvSpPr>
        <p:spPr>
          <a:xfrm>
            <a:off x="304800" y="457200"/>
            <a:ext cx="5257800" cy="381000"/>
          </a:xfrm>
          <a:prstGeom prst="rect">
            <a:avLst/>
          </a:prstGeom>
          <a:noFill/>
        </p:spPr>
        <p:txBody>
          <a:bodyPr wrap="square" tIns="91440" bIns="91440" rtlCol="0">
            <a:noAutofit/>
          </a:bodyPr>
          <a:lstStyle/>
          <a:p>
            <a:pPr>
              <a:buFont typeface="Arial" pitchFamily="34" charset="0"/>
              <a:buNone/>
            </a:pPr>
            <a:r>
              <a:rPr lang="en-GB" b="1" dirty="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Supply Chain Assessment 2011 - 2015</a:t>
            </a:r>
            <a:endParaRPr lang="en-US" b="1" dirty="0" err="1" smtClean="0">
              <a:solidFill>
                <a:srgbClr val="000000"/>
              </a:solidFill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908169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rumb Trail &amp; Tag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6"/>
          <p:cNvSpPr>
            <a:spLocks noGrp="1"/>
          </p:cNvSpPr>
          <p:nvPr>
            <p:ph type="title"/>
          </p:nvPr>
        </p:nvSpPr>
        <p:spPr bwMode="white">
          <a:xfrm>
            <a:off x="304800" y="71302"/>
            <a:ext cx="8507104" cy="228600"/>
          </a:xfrm>
          <a:prstGeom prst="rect">
            <a:avLst/>
          </a:prstGeom>
        </p:spPr>
        <p:txBody>
          <a:bodyPr/>
          <a:lstStyle>
            <a:lvl1pPr>
              <a:defRPr lang="en-US" sz="1400" b="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5" name="Text Placeholder 27"/>
          <p:cNvSpPr>
            <a:spLocks noGrp="1"/>
          </p:cNvSpPr>
          <p:nvPr>
            <p:ph type="body" sz="quarter" idx="12"/>
          </p:nvPr>
        </p:nvSpPr>
        <p:spPr>
          <a:xfrm>
            <a:off x="304800" y="457200"/>
            <a:ext cx="8534400" cy="609600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2000" b="1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65933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Slide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 userDrawn="1"/>
        </p:nvSpPr>
        <p:spPr>
          <a:xfrm>
            <a:off x="225425" y="5791200"/>
            <a:ext cx="3484563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000000"/>
                </a:solidFill>
                <a:latin typeface="Arial Narrow" pitchFamily="34" charset="0"/>
              </a:rPr>
              <a:t>©2011 Navigant Consulting, Inc.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000000"/>
                </a:solidFill>
                <a:latin typeface="Arial Narrow" pitchFamily="34" charset="0"/>
              </a:rPr>
              <a:t>Confidential and proprietary. Do not distribute or copy.</a:t>
            </a:r>
          </a:p>
        </p:txBody>
      </p:sp>
      <p:pic>
        <p:nvPicPr>
          <p:cNvPr id="11" name="Picture 12" descr="Portmen_Transparent BG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80163" y="2070100"/>
            <a:ext cx="193357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 userDrawn="1"/>
        </p:nvSpPr>
        <p:spPr>
          <a:xfrm>
            <a:off x="0" y="6400800"/>
            <a:ext cx="9144000" cy="381000"/>
          </a:xfrm>
          <a:prstGeom prst="rect">
            <a:avLst/>
          </a:prstGeom>
          <a:noFill/>
        </p:spPr>
        <p:txBody>
          <a:bodyPr tIns="91440" bIns="9144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300" b="1" spc="150" dirty="0">
                <a:solidFill>
                  <a:srgbClr val="95B2F9"/>
                </a:solidFill>
                <a:latin typeface="Arial Narrow" pitchFamily="34" charset="0"/>
              </a:rPr>
              <a:t>DISPUTES &amp; INVESTIGATIONS  •  ECONOMICS  •  FINANCIAL ADVISORY  •  MANAGEMENT CONSULTING    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15536" y="4626430"/>
            <a:ext cx="5956664" cy="381000"/>
          </a:xfrm>
          <a:prstGeom prst="rect">
            <a:avLst/>
          </a:prstGeom>
        </p:spPr>
        <p:txBody>
          <a:bodyPr anchor="ctr" anchorCtr="0"/>
          <a:lstStyle>
            <a:lvl1pPr algn="l">
              <a:defRPr lang="en-US" sz="1400" b="0" i="0" baseline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533400" y="3415937"/>
            <a:ext cx="1524000" cy="990600"/>
          </a:xfrm>
          <a:prstGeom prst="rect">
            <a:avLst/>
          </a:prstGeom>
          <a:ln w="9525">
            <a:noFill/>
          </a:ln>
          <a:effectLst/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2362200" y="3415937"/>
            <a:ext cx="1524000" cy="990600"/>
          </a:xfrm>
          <a:prstGeom prst="rect">
            <a:avLst/>
          </a:prstGeom>
          <a:ln w="9525">
            <a:noFill/>
          </a:ln>
          <a:effectLst/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191000" y="3415937"/>
            <a:ext cx="1524000" cy="990600"/>
          </a:xfrm>
          <a:prstGeom prst="rect">
            <a:avLst/>
          </a:prstGeom>
          <a:ln w="9525">
            <a:noFill/>
          </a:ln>
          <a:effectLst/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8526" y="1447800"/>
            <a:ext cx="5993674" cy="1219200"/>
          </a:xfrm>
          <a:prstGeom prst="rect">
            <a:avLst/>
          </a:prstGeom>
        </p:spPr>
        <p:txBody>
          <a:bodyPr lIns="91440" anchor="b" anchorCtr="0"/>
          <a:lstStyle>
            <a:lvl1pPr marL="0" algn="l"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8526" y="2847975"/>
            <a:ext cx="5993674" cy="352425"/>
          </a:xfrm>
          <a:prstGeom prst="rect">
            <a:avLst/>
          </a:prstGeom>
          <a:ln/>
        </p:spPr>
        <p:txBody>
          <a:bodyPr wrap="square" lIns="91440" rIns="91440">
            <a:spAutoFit/>
          </a:bodyPr>
          <a:lstStyle>
            <a:lvl1pPr marL="0" indent="0" algn="l">
              <a:buFontTx/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9" name="Text Placeholder 21"/>
          <p:cNvSpPr>
            <a:spLocks noGrp="1"/>
          </p:cNvSpPr>
          <p:nvPr>
            <p:ph type="body" sz="quarter" idx="14"/>
          </p:nvPr>
        </p:nvSpPr>
        <p:spPr>
          <a:xfrm>
            <a:off x="228600" y="5334000"/>
            <a:ext cx="5410200" cy="152400"/>
          </a:xfrm>
          <a:prstGeom prst="rect">
            <a:avLst/>
          </a:prstGeom>
        </p:spPr>
        <p:txBody>
          <a:bodyPr tIns="91440" bIns="91440" anchor="ctr"/>
          <a:lstStyle>
            <a:lvl1pPr>
              <a:defRPr sz="900" i="0" baseline="0">
                <a:latin typeface="Arial Narrow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9" name="Picture 3" descr="C:\Users\Feng\Pictures\the earth\wind turbin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89788" y="0"/>
            <a:ext cx="1954212" cy="841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Straight Connector 19"/>
          <p:cNvCxnSpPr/>
          <p:nvPr userDrawn="1"/>
        </p:nvCxnSpPr>
        <p:spPr bwMode="auto">
          <a:xfrm>
            <a:off x="304800" y="838200"/>
            <a:ext cx="8534400" cy="0"/>
          </a:xfrm>
          <a:prstGeom prst="line">
            <a:avLst/>
          </a:prstGeom>
          <a:solidFill>
            <a:schemeClr val="bg1"/>
          </a:solidFill>
          <a:ln w="19050" cap="rnd" cmpd="thickThin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pic>
        <p:nvPicPr>
          <p:cNvPr id="21" name="Picture 13" descr="BTMConsult_Navigant2011_RGB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381000"/>
            <a:ext cx="1524001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21"/>
          <p:cNvSpPr txBox="1"/>
          <p:nvPr userDrawn="1"/>
        </p:nvSpPr>
        <p:spPr>
          <a:xfrm>
            <a:off x="304800" y="457200"/>
            <a:ext cx="5257800" cy="381000"/>
          </a:xfrm>
          <a:prstGeom prst="rect">
            <a:avLst/>
          </a:prstGeom>
          <a:noFill/>
        </p:spPr>
        <p:txBody>
          <a:bodyPr wrap="square" tIns="91440" bIns="91440" rtlCol="0">
            <a:noAutofit/>
          </a:bodyPr>
          <a:lstStyle/>
          <a:p>
            <a:pPr>
              <a:buFont typeface="Arial" pitchFamily="34" charset="0"/>
              <a:buNone/>
            </a:pPr>
            <a:r>
              <a:rPr lang="en-GB" b="1" dirty="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Supply Chain Assessment 2011 - 2015</a:t>
            </a:r>
            <a:endParaRPr lang="en-US" b="1" dirty="0" err="1" smtClean="0">
              <a:solidFill>
                <a:srgbClr val="000000"/>
              </a:solidFill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696178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rumb Trail &amp; Tag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6"/>
          <p:cNvSpPr>
            <a:spLocks noGrp="1"/>
          </p:cNvSpPr>
          <p:nvPr>
            <p:ph type="title"/>
          </p:nvPr>
        </p:nvSpPr>
        <p:spPr bwMode="white">
          <a:xfrm>
            <a:off x="304800" y="71302"/>
            <a:ext cx="8507104" cy="228600"/>
          </a:xfrm>
          <a:prstGeom prst="rect">
            <a:avLst/>
          </a:prstGeom>
        </p:spPr>
        <p:txBody>
          <a:bodyPr/>
          <a:lstStyle>
            <a:lvl1pPr>
              <a:defRPr lang="en-US" sz="1400" b="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5" name="Text Placeholder 27"/>
          <p:cNvSpPr>
            <a:spLocks noGrp="1"/>
          </p:cNvSpPr>
          <p:nvPr>
            <p:ph type="body" sz="quarter" idx="12"/>
          </p:nvPr>
        </p:nvSpPr>
        <p:spPr>
          <a:xfrm>
            <a:off x="304800" y="457200"/>
            <a:ext cx="8534400" cy="609600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2000" b="1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25022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Title Slide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 userDrawn="1"/>
        </p:nvSpPr>
        <p:spPr>
          <a:xfrm>
            <a:off x="225425" y="5791200"/>
            <a:ext cx="3484563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000000"/>
                </a:solidFill>
                <a:latin typeface="Arial Narrow" pitchFamily="34" charset="0"/>
              </a:rPr>
              <a:t>©2011 Navigant Consulting, Inc.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000000"/>
                </a:solidFill>
                <a:latin typeface="Arial Narrow" pitchFamily="34" charset="0"/>
              </a:rPr>
              <a:t>Confidential and proprietary. Do not distribute or copy.</a:t>
            </a:r>
          </a:p>
        </p:txBody>
      </p:sp>
      <p:pic>
        <p:nvPicPr>
          <p:cNvPr id="11" name="Picture 12" descr="Portmen_Transparent BG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80163" y="2070100"/>
            <a:ext cx="193357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 userDrawn="1"/>
        </p:nvSpPr>
        <p:spPr>
          <a:xfrm>
            <a:off x="0" y="6400800"/>
            <a:ext cx="9144000" cy="381000"/>
          </a:xfrm>
          <a:prstGeom prst="rect">
            <a:avLst/>
          </a:prstGeom>
          <a:noFill/>
        </p:spPr>
        <p:txBody>
          <a:bodyPr tIns="91440" bIns="9144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300" b="1" spc="150" dirty="0">
                <a:solidFill>
                  <a:srgbClr val="95B2F9"/>
                </a:solidFill>
                <a:latin typeface="Arial Narrow" pitchFamily="34" charset="0"/>
              </a:rPr>
              <a:t>DISPUTES &amp; INVESTIGATIONS  •  ECONOMICS  •  FINANCIAL ADVISORY  •  MANAGEMENT CONSULTING    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15536" y="4626430"/>
            <a:ext cx="5956664" cy="381000"/>
          </a:xfrm>
          <a:prstGeom prst="rect">
            <a:avLst/>
          </a:prstGeom>
        </p:spPr>
        <p:txBody>
          <a:bodyPr anchor="ctr" anchorCtr="0"/>
          <a:lstStyle>
            <a:lvl1pPr algn="l">
              <a:defRPr lang="en-US" sz="1400" b="0" i="0" baseline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533400" y="3415937"/>
            <a:ext cx="1524000" cy="990600"/>
          </a:xfrm>
          <a:prstGeom prst="rect">
            <a:avLst/>
          </a:prstGeom>
          <a:ln w="9525">
            <a:noFill/>
          </a:ln>
          <a:effectLst/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2362200" y="3415937"/>
            <a:ext cx="1524000" cy="990600"/>
          </a:xfrm>
          <a:prstGeom prst="rect">
            <a:avLst/>
          </a:prstGeom>
          <a:ln w="9525">
            <a:noFill/>
          </a:ln>
          <a:effectLst/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191000" y="3415937"/>
            <a:ext cx="1524000" cy="990600"/>
          </a:xfrm>
          <a:prstGeom prst="rect">
            <a:avLst/>
          </a:prstGeom>
          <a:ln w="9525">
            <a:noFill/>
          </a:ln>
          <a:effectLst/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8526" y="1447800"/>
            <a:ext cx="5993674" cy="1219200"/>
          </a:xfrm>
          <a:prstGeom prst="rect">
            <a:avLst/>
          </a:prstGeom>
        </p:spPr>
        <p:txBody>
          <a:bodyPr lIns="91440" anchor="b" anchorCtr="0"/>
          <a:lstStyle>
            <a:lvl1pPr marL="0" algn="l"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8526" y="2847975"/>
            <a:ext cx="5993674" cy="352425"/>
          </a:xfrm>
          <a:prstGeom prst="rect">
            <a:avLst/>
          </a:prstGeom>
          <a:ln/>
        </p:spPr>
        <p:txBody>
          <a:bodyPr wrap="square" lIns="91440" rIns="91440">
            <a:spAutoFit/>
          </a:bodyPr>
          <a:lstStyle>
            <a:lvl1pPr marL="0" indent="0" algn="l">
              <a:buFontTx/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9" name="Text Placeholder 21"/>
          <p:cNvSpPr>
            <a:spLocks noGrp="1"/>
          </p:cNvSpPr>
          <p:nvPr>
            <p:ph type="body" sz="quarter" idx="14"/>
          </p:nvPr>
        </p:nvSpPr>
        <p:spPr>
          <a:xfrm>
            <a:off x="228600" y="5334000"/>
            <a:ext cx="5410200" cy="152400"/>
          </a:xfrm>
          <a:prstGeom prst="rect">
            <a:avLst/>
          </a:prstGeom>
        </p:spPr>
        <p:txBody>
          <a:bodyPr tIns="91440" bIns="91440" anchor="ctr"/>
          <a:lstStyle>
            <a:lvl1pPr>
              <a:defRPr sz="900" i="0" baseline="0">
                <a:latin typeface="Arial Narrow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5711568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rumb Trail &amp; Tag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6"/>
          <p:cNvSpPr>
            <a:spLocks noGrp="1"/>
          </p:cNvSpPr>
          <p:nvPr>
            <p:ph type="title"/>
          </p:nvPr>
        </p:nvSpPr>
        <p:spPr bwMode="white">
          <a:xfrm>
            <a:off x="304800" y="71302"/>
            <a:ext cx="8507104" cy="228600"/>
          </a:xfrm>
          <a:prstGeom prst="rect">
            <a:avLst/>
          </a:prstGeom>
        </p:spPr>
        <p:txBody>
          <a:bodyPr/>
          <a:lstStyle>
            <a:lvl1pPr>
              <a:defRPr lang="en-US" sz="1400" b="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5" name="Text Placeholder 27"/>
          <p:cNvSpPr>
            <a:spLocks noGrp="1"/>
          </p:cNvSpPr>
          <p:nvPr>
            <p:ph type="body" sz="quarter" idx="12"/>
          </p:nvPr>
        </p:nvSpPr>
        <p:spPr>
          <a:xfrm>
            <a:off x="304800" y="457200"/>
            <a:ext cx="8534400" cy="609600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2000" b="1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482598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Title Slide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 userDrawn="1"/>
        </p:nvSpPr>
        <p:spPr>
          <a:xfrm>
            <a:off x="225425" y="5791200"/>
            <a:ext cx="3484563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000000"/>
                </a:solidFill>
                <a:latin typeface="Arial Narrow" pitchFamily="34" charset="0"/>
              </a:rPr>
              <a:t>©2011 Navigant Consulting, Inc.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000000"/>
                </a:solidFill>
                <a:latin typeface="Arial Narrow" pitchFamily="34" charset="0"/>
              </a:rPr>
              <a:t>Confidential and proprietary. Do not distribute or copy.</a:t>
            </a:r>
          </a:p>
        </p:txBody>
      </p:sp>
      <p:pic>
        <p:nvPicPr>
          <p:cNvPr id="11" name="Picture 12" descr="Portmen_Transparent BG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80163" y="2070100"/>
            <a:ext cx="193357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 userDrawn="1"/>
        </p:nvSpPr>
        <p:spPr>
          <a:xfrm>
            <a:off x="0" y="6400800"/>
            <a:ext cx="9144000" cy="381000"/>
          </a:xfrm>
          <a:prstGeom prst="rect">
            <a:avLst/>
          </a:prstGeom>
          <a:noFill/>
        </p:spPr>
        <p:txBody>
          <a:bodyPr tIns="91440" bIns="9144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300" b="1" spc="150" dirty="0">
                <a:solidFill>
                  <a:srgbClr val="95B2F9"/>
                </a:solidFill>
                <a:latin typeface="Arial Narrow" pitchFamily="34" charset="0"/>
              </a:rPr>
              <a:t>DISPUTES &amp; INVESTIGATIONS  •  ECONOMICS  •  FINANCIAL ADVISORY  •  MANAGEMENT CONSULTING    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15536" y="4626430"/>
            <a:ext cx="5956664" cy="381000"/>
          </a:xfrm>
          <a:prstGeom prst="rect">
            <a:avLst/>
          </a:prstGeom>
        </p:spPr>
        <p:txBody>
          <a:bodyPr anchor="ctr" anchorCtr="0"/>
          <a:lstStyle>
            <a:lvl1pPr algn="l">
              <a:defRPr lang="en-US" sz="1400" b="0" i="0" baseline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533400" y="3415937"/>
            <a:ext cx="1524000" cy="990600"/>
          </a:xfrm>
          <a:prstGeom prst="rect">
            <a:avLst/>
          </a:prstGeom>
          <a:ln w="9525">
            <a:noFill/>
          </a:ln>
          <a:effectLst/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2362200" y="3415937"/>
            <a:ext cx="1524000" cy="990600"/>
          </a:xfrm>
          <a:prstGeom prst="rect">
            <a:avLst/>
          </a:prstGeom>
          <a:ln w="9525">
            <a:noFill/>
          </a:ln>
          <a:effectLst/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191000" y="3415937"/>
            <a:ext cx="1524000" cy="990600"/>
          </a:xfrm>
          <a:prstGeom prst="rect">
            <a:avLst/>
          </a:prstGeom>
          <a:ln w="9525">
            <a:noFill/>
          </a:ln>
          <a:effectLst/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8526" y="1447800"/>
            <a:ext cx="5993674" cy="1219200"/>
          </a:xfrm>
          <a:prstGeom prst="rect">
            <a:avLst/>
          </a:prstGeom>
        </p:spPr>
        <p:txBody>
          <a:bodyPr lIns="91440" anchor="b" anchorCtr="0"/>
          <a:lstStyle>
            <a:lvl1pPr marL="0" algn="l"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8526" y="2847975"/>
            <a:ext cx="5993674" cy="352425"/>
          </a:xfrm>
          <a:prstGeom prst="rect">
            <a:avLst/>
          </a:prstGeom>
          <a:ln/>
        </p:spPr>
        <p:txBody>
          <a:bodyPr wrap="square" lIns="91440" rIns="91440">
            <a:spAutoFit/>
          </a:bodyPr>
          <a:lstStyle>
            <a:lvl1pPr marL="0" indent="0" algn="l">
              <a:buFontTx/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9" name="Text Placeholder 21"/>
          <p:cNvSpPr>
            <a:spLocks noGrp="1"/>
          </p:cNvSpPr>
          <p:nvPr>
            <p:ph type="body" sz="quarter" idx="14"/>
          </p:nvPr>
        </p:nvSpPr>
        <p:spPr>
          <a:xfrm>
            <a:off x="228600" y="5334000"/>
            <a:ext cx="5410200" cy="152400"/>
          </a:xfrm>
          <a:prstGeom prst="rect">
            <a:avLst/>
          </a:prstGeom>
        </p:spPr>
        <p:txBody>
          <a:bodyPr tIns="91440" bIns="91440" anchor="ctr"/>
          <a:lstStyle>
            <a:lvl1pPr>
              <a:defRPr sz="900" i="0" baseline="0">
                <a:latin typeface="Arial Narrow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9" name="Picture 3" descr="C:\Users\Feng\Pictures\the earth\wind turbin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89788" y="0"/>
            <a:ext cx="1954212" cy="841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Straight Connector 19"/>
          <p:cNvCxnSpPr/>
          <p:nvPr userDrawn="1"/>
        </p:nvCxnSpPr>
        <p:spPr bwMode="auto">
          <a:xfrm>
            <a:off x="304800" y="838200"/>
            <a:ext cx="8534400" cy="0"/>
          </a:xfrm>
          <a:prstGeom prst="line">
            <a:avLst/>
          </a:prstGeom>
          <a:solidFill>
            <a:schemeClr val="bg1"/>
          </a:solidFill>
          <a:ln w="19050" cap="rnd" cmpd="thickThin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pic>
        <p:nvPicPr>
          <p:cNvPr id="21" name="Picture 13" descr="BTMConsult_Navigant2011_RGB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381000"/>
            <a:ext cx="1524001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21"/>
          <p:cNvSpPr txBox="1"/>
          <p:nvPr userDrawn="1"/>
        </p:nvSpPr>
        <p:spPr>
          <a:xfrm>
            <a:off x="304800" y="457200"/>
            <a:ext cx="5257800" cy="381000"/>
          </a:xfrm>
          <a:prstGeom prst="rect">
            <a:avLst/>
          </a:prstGeom>
          <a:noFill/>
        </p:spPr>
        <p:txBody>
          <a:bodyPr wrap="square" tIns="91440" bIns="91440" rtlCol="0">
            <a:noAutofit/>
          </a:bodyPr>
          <a:lstStyle/>
          <a:p>
            <a:pPr>
              <a:buFont typeface="Arial" pitchFamily="34" charset="0"/>
              <a:buNone/>
            </a:pPr>
            <a:r>
              <a:rPr lang="en-GB" b="1" dirty="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Supply Chain Assessment 2011 - 2015</a:t>
            </a:r>
            <a:endParaRPr lang="en-US" b="1" dirty="0" err="1" smtClean="0">
              <a:solidFill>
                <a:srgbClr val="000000"/>
              </a:solidFill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396944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rumb Trail &amp; Tag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6"/>
          <p:cNvSpPr>
            <a:spLocks noGrp="1"/>
          </p:cNvSpPr>
          <p:nvPr>
            <p:ph type="title"/>
          </p:nvPr>
        </p:nvSpPr>
        <p:spPr bwMode="white">
          <a:xfrm>
            <a:off x="304800" y="71302"/>
            <a:ext cx="8507104" cy="228600"/>
          </a:xfrm>
          <a:prstGeom prst="rect">
            <a:avLst/>
          </a:prstGeom>
        </p:spPr>
        <p:txBody>
          <a:bodyPr/>
          <a:lstStyle>
            <a:lvl1pPr>
              <a:defRPr lang="en-US" sz="1400" b="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5" name="Text Placeholder 27"/>
          <p:cNvSpPr>
            <a:spLocks noGrp="1"/>
          </p:cNvSpPr>
          <p:nvPr>
            <p:ph type="body" sz="quarter" idx="12"/>
          </p:nvPr>
        </p:nvSpPr>
        <p:spPr>
          <a:xfrm>
            <a:off x="304800" y="457200"/>
            <a:ext cx="8534400" cy="609600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2000" b="1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90495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Slide Colored Background">
    <p:bg>
      <p:bgPr>
        <a:solidFill>
          <a:srgbClr val="4C6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5"/>
          <p:cNvGrpSpPr>
            <a:grpSpLocks/>
          </p:cNvGrpSpPr>
          <p:nvPr userDrawn="1"/>
        </p:nvGrpSpPr>
        <p:grpSpPr bwMode="auto">
          <a:xfrm>
            <a:off x="0" y="1371600"/>
            <a:ext cx="9144000" cy="5486400"/>
            <a:chOff x="0" y="1371691"/>
            <a:chExt cx="9144000" cy="5486400"/>
          </a:xfrm>
        </p:grpSpPr>
        <p:sp>
          <p:nvSpPr>
            <p:cNvPr id="11" name="Rectangle 10"/>
            <p:cNvSpPr/>
            <p:nvPr userDrawn="1"/>
          </p:nvSpPr>
          <p:spPr>
            <a:xfrm>
              <a:off x="0" y="5280116"/>
              <a:ext cx="6096000" cy="1577975"/>
            </a:xfrm>
            <a:prstGeom prst="rect">
              <a:avLst/>
            </a:prstGeom>
            <a:solidFill>
              <a:srgbClr val="F6D8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12" name="Picture 13" descr="Portman_Colored Background.jpg"/>
            <p:cNvPicPr>
              <a:picLocks noChangeAspect="1"/>
            </p:cNvPicPr>
            <p:nvPr userDrawn="1"/>
          </p:nvPicPr>
          <p:blipFill>
            <a:blip r:embed="rId2" cstate="print"/>
            <a:srcRect l="2316" t="1350" r="2727" b="1350"/>
            <a:stretch>
              <a:fillRect/>
            </a:stretch>
          </p:blipFill>
          <p:spPr bwMode="auto">
            <a:xfrm>
              <a:off x="6019800" y="1371691"/>
              <a:ext cx="3124200" cy="5486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" name="TextBox 15"/>
          <p:cNvSpPr txBox="1"/>
          <p:nvPr userDrawn="1"/>
        </p:nvSpPr>
        <p:spPr>
          <a:xfrm>
            <a:off x="0" y="6400800"/>
            <a:ext cx="9144000" cy="381000"/>
          </a:xfrm>
          <a:prstGeom prst="rect">
            <a:avLst/>
          </a:prstGeom>
          <a:noFill/>
        </p:spPr>
        <p:txBody>
          <a:bodyPr tIns="91440" bIns="9144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300" b="1" spc="150" dirty="0">
                <a:solidFill>
                  <a:srgbClr val="FFFFFF"/>
                </a:solidFill>
                <a:latin typeface="Arial Narrow" pitchFamily="34" charset="0"/>
              </a:rPr>
              <a:t>DISPUTES &amp; INVESTIGATIONS  •  ECONOMICS  •  FINANCIAL ADVISORY  •  MANAGEMENT CONSULTING    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225425" y="5791200"/>
            <a:ext cx="3484563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000000"/>
                </a:solidFill>
                <a:latin typeface="Arial Narrow" pitchFamily="34" charset="0"/>
              </a:rPr>
              <a:t>©2010 Navigant Consulting, Inc.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000000"/>
                </a:solidFill>
                <a:latin typeface="Arial Narrow" pitchFamily="34" charset="0"/>
              </a:rPr>
              <a:t>Confidential and proprietary. Do not distribute or copy.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533400" y="3415937"/>
            <a:ext cx="1524000" cy="990600"/>
          </a:xfrm>
          <a:prstGeom prst="rect">
            <a:avLst/>
          </a:prstGeom>
          <a:ln w="9525">
            <a:noFill/>
          </a:ln>
          <a:effectLst/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2362200" y="3415937"/>
            <a:ext cx="1524000" cy="990600"/>
          </a:xfrm>
          <a:prstGeom prst="rect">
            <a:avLst/>
          </a:prstGeom>
          <a:ln w="9525">
            <a:noFill/>
          </a:ln>
          <a:effectLst/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191000" y="3415937"/>
            <a:ext cx="1524000" cy="990600"/>
          </a:xfrm>
          <a:prstGeom prst="rect">
            <a:avLst/>
          </a:prstGeom>
          <a:ln w="9525">
            <a:noFill/>
          </a:ln>
          <a:effectLst/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15536" y="4626430"/>
            <a:ext cx="5956664" cy="381000"/>
          </a:xfrm>
          <a:prstGeom prst="rect">
            <a:avLst/>
          </a:prstGeom>
        </p:spPr>
        <p:txBody>
          <a:bodyPr anchor="ctr" anchorCtr="0"/>
          <a:lstStyle>
            <a:lvl1pPr algn="l">
              <a:defRPr lang="en-US" sz="1400" b="0" i="0" baseline="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9" name="Text Placeholder 21"/>
          <p:cNvSpPr>
            <a:spLocks noGrp="1"/>
          </p:cNvSpPr>
          <p:nvPr>
            <p:ph type="body" sz="quarter" idx="14"/>
          </p:nvPr>
        </p:nvSpPr>
        <p:spPr>
          <a:xfrm>
            <a:off x="228600" y="5334000"/>
            <a:ext cx="5105400" cy="152400"/>
          </a:xfrm>
          <a:prstGeom prst="rect">
            <a:avLst/>
          </a:prstGeom>
        </p:spPr>
        <p:txBody>
          <a:bodyPr tIns="91440" bIns="91440" anchor="ctr"/>
          <a:lstStyle>
            <a:lvl1pPr>
              <a:defRPr sz="900" i="0" baseline="0">
                <a:latin typeface="Arial Narrow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8526" y="1447800"/>
            <a:ext cx="5993674" cy="1219200"/>
          </a:xfrm>
          <a:prstGeom prst="rect">
            <a:avLst/>
          </a:prstGeom>
        </p:spPr>
        <p:txBody>
          <a:bodyPr lIns="91440" anchor="b" anchorCtr="0"/>
          <a:lstStyle>
            <a:lvl1pPr marL="0"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8526" y="2847975"/>
            <a:ext cx="5993674" cy="352425"/>
          </a:xfrm>
          <a:prstGeom prst="rect">
            <a:avLst/>
          </a:prstGeom>
          <a:ln/>
        </p:spPr>
        <p:txBody>
          <a:bodyPr wrap="square" lIns="91440" rIns="91440">
            <a:spAutoFit/>
          </a:bodyPr>
          <a:lstStyle>
            <a:lvl1pPr marL="0" indent="0" algn="l">
              <a:buFontTx/>
              <a:buNone/>
              <a:defRPr sz="1800"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1" name="Picture 3" descr="C:\Users\Feng\Pictures\the earth\wind turbin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89788" y="0"/>
            <a:ext cx="1954212" cy="841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2" name="Straight Connector 21"/>
          <p:cNvCxnSpPr/>
          <p:nvPr userDrawn="1"/>
        </p:nvCxnSpPr>
        <p:spPr bwMode="auto">
          <a:xfrm>
            <a:off x="304800" y="838200"/>
            <a:ext cx="8534400" cy="0"/>
          </a:xfrm>
          <a:prstGeom prst="line">
            <a:avLst/>
          </a:prstGeom>
          <a:solidFill>
            <a:schemeClr val="bg1"/>
          </a:solidFill>
          <a:ln w="19050" cap="rnd" cmpd="thickThin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pic>
        <p:nvPicPr>
          <p:cNvPr id="23" name="Picture 13" descr="BTMConsult_Navigant2011_RGB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381000"/>
            <a:ext cx="1524001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/>
          <p:cNvSpPr txBox="1"/>
          <p:nvPr userDrawn="1"/>
        </p:nvSpPr>
        <p:spPr>
          <a:xfrm>
            <a:off x="304800" y="457200"/>
            <a:ext cx="5257800" cy="381000"/>
          </a:xfrm>
          <a:prstGeom prst="rect">
            <a:avLst/>
          </a:prstGeom>
          <a:noFill/>
        </p:spPr>
        <p:txBody>
          <a:bodyPr wrap="square" tIns="91440" bIns="91440" rtlCol="0">
            <a:noAutofit/>
          </a:bodyPr>
          <a:lstStyle/>
          <a:p>
            <a:pPr>
              <a:buFont typeface="Arial" pitchFamily="34" charset="0"/>
              <a:buNone/>
            </a:pPr>
            <a:r>
              <a:rPr lang="en-GB" b="1" dirty="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Supply Chain Assessment 2011 - 2015</a:t>
            </a:r>
            <a:endParaRPr lang="en-US" b="1" dirty="0" err="1" smtClean="0">
              <a:solidFill>
                <a:srgbClr val="000000"/>
              </a:solidFill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548126"/>
      </p:ext>
    </p:extLst>
  </p:cSld>
  <p:clrMapOvr>
    <a:masterClrMapping/>
  </p:clrMapOvr>
  <p:hf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 userDrawn="1"/>
        </p:nvSpPr>
        <p:spPr>
          <a:xfrm>
            <a:off x="225425" y="5791200"/>
            <a:ext cx="3484563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000000"/>
                </a:solidFill>
                <a:latin typeface="Arial Narrow" pitchFamily="34" charset="0"/>
              </a:rPr>
              <a:t>©2011 Navigant Consulting, Inc.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000000"/>
                </a:solidFill>
                <a:latin typeface="Arial Narrow" pitchFamily="34" charset="0"/>
              </a:rPr>
              <a:t>Confidential and proprietary. Do not distribute or copy.</a:t>
            </a:r>
          </a:p>
        </p:txBody>
      </p:sp>
      <p:pic>
        <p:nvPicPr>
          <p:cNvPr id="11" name="Picture 12" descr="Portmen_Transparent BG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80163" y="2070100"/>
            <a:ext cx="193357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 userDrawn="1"/>
        </p:nvSpPr>
        <p:spPr>
          <a:xfrm>
            <a:off x="0" y="6400800"/>
            <a:ext cx="9144000" cy="381000"/>
          </a:xfrm>
          <a:prstGeom prst="rect">
            <a:avLst/>
          </a:prstGeom>
          <a:noFill/>
        </p:spPr>
        <p:txBody>
          <a:bodyPr tIns="91440" bIns="9144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300" b="1" spc="150" dirty="0">
                <a:solidFill>
                  <a:srgbClr val="95B2F9"/>
                </a:solidFill>
                <a:latin typeface="Arial Narrow" pitchFamily="34" charset="0"/>
              </a:rPr>
              <a:t>DISPUTES &amp; INVESTIGATIONS  •  ECONOMICS  •  FINANCIAL ADVISORY  •  MANAGEMENT CONSULTING    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15536" y="4626430"/>
            <a:ext cx="5956664" cy="381000"/>
          </a:xfrm>
          <a:prstGeom prst="rect">
            <a:avLst/>
          </a:prstGeom>
        </p:spPr>
        <p:txBody>
          <a:bodyPr anchor="ctr" anchorCtr="0"/>
          <a:lstStyle>
            <a:lvl1pPr algn="l">
              <a:defRPr lang="en-US" sz="1400" b="0" i="0" baseline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533400" y="3415937"/>
            <a:ext cx="1524000" cy="990600"/>
          </a:xfrm>
          <a:prstGeom prst="rect">
            <a:avLst/>
          </a:prstGeom>
          <a:ln w="9525">
            <a:noFill/>
          </a:ln>
          <a:effectLst/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2362200" y="3415937"/>
            <a:ext cx="1524000" cy="990600"/>
          </a:xfrm>
          <a:prstGeom prst="rect">
            <a:avLst/>
          </a:prstGeom>
          <a:ln w="9525">
            <a:noFill/>
          </a:ln>
          <a:effectLst/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191000" y="3415937"/>
            <a:ext cx="1524000" cy="990600"/>
          </a:xfrm>
          <a:prstGeom prst="rect">
            <a:avLst/>
          </a:prstGeom>
          <a:ln w="9525">
            <a:noFill/>
          </a:ln>
          <a:effectLst/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8526" y="1447800"/>
            <a:ext cx="5993674" cy="1219200"/>
          </a:xfrm>
          <a:prstGeom prst="rect">
            <a:avLst/>
          </a:prstGeom>
        </p:spPr>
        <p:txBody>
          <a:bodyPr lIns="91440" anchor="b" anchorCtr="0"/>
          <a:lstStyle>
            <a:lvl1pPr marL="0" algn="l"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8526" y="2847975"/>
            <a:ext cx="5993674" cy="352425"/>
          </a:xfrm>
          <a:prstGeom prst="rect">
            <a:avLst/>
          </a:prstGeom>
          <a:ln/>
        </p:spPr>
        <p:txBody>
          <a:bodyPr wrap="square" lIns="91440" rIns="91440">
            <a:spAutoFit/>
          </a:bodyPr>
          <a:lstStyle>
            <a:lvl1pPr marL="0" indent="0" algn="l">
              <a:buFontTx/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9" name="Text Placeholder 21"/>
          <p:cNvSpPr>
            <a:spLocks noGrp="1"/>
          </p:cNvSpPr>
          <p:nvPr>
            <p:ph type="body" sz="quarter" idx="14"/>
          </p:nvPr>
        </p:nvSpPr>
        <p:spPr>
          <a:xfrm>
            <a:off x="228600" y="5334000"/>
            <a:ext cx="5410200" cy="152400"/>
          </a:xfrm>
          <a:prstGeom prst="rect">
            <a:avLst/>
          </a:prstGeom>
        </p:spPr>
        <p:txBody>
          <a:bodyPr tIns="91440" bIns="91440" anchor="ctr"/>
          <a:lstStyle>
            <a:lvl1pPr>
              <a:defRPr sz="900" i="0" baseline="0">
                <a:latin typeface="Arial Narrow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23" name="Picture 3" descr="C:\Users\Feng\Pictures\the earth\wind turbin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89788" y="0"/>
            <a:ext cx="1954212" cy="841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5" name="Straight Connector 24"/>
          <p:cNvCxnSpPr/>
          <p:nvPr userDrawn="1"/>
        </p:nvCxnSpPr>
        <p:spPr bwMode="auto">
          <a:xfrm>
            <a:off x="304800" y="838200"/>
            <a:ext cx="8534400" cy="0"/>
          </a:xfrm>
          <a:prstGeom prst="line">
            <a:avLst/>
          </a:prstGeom>
          <a:solidFill>
            <a:schemeClr val="bg1"/>
          </a:solidFill>
          <a:ln w="19050" cap="rnd" cmpd="thickThin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pic>
        <p:nvPicPr>
          <p:cNvPr id="27" name="Picture 13" descr="BTMConsult_Navigant2011_RGB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381000"/>
            <a:ext cx="1524001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80526494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3DBD0-3163-4A1D-B8B5-5F94DE73B56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ACFA9-CCD2-4B3A-A3D4-A76922F14FE0}" type="datetime1">
              <a:rPr lang="en-US"/>
              <a:pPr>
                <a:defRPr/>
              </a:pPr>
              <a:t>2/1/2013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umb Trail &amp; Tag 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Feng\Pictures\the earth\wind turbine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89788" y="0"/>
            <a:ext cx="1954212" cy="841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 userDrawn="1"/>
        </p:nvCxnSpPr>
        <p:spPr bwMode="auto">
          <a:xfrm>
            <a:off x="304800" y="838200"/>
            <a:ext cx="8534400" cy="0"/>
          </a:xfrm>
          <a:prstGeom prst="line">
            <a:avLst/>
          </a:prstGeom>
          <a:solidFill>
            <a:schemeClr val="bg1"/>
          </a:solidFill>
          <a:ln w="19050" cap="rnd" cmpd="thickThin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pic>
        <p:nvPicPr>
          <p:cNvPr id="6" name="Picture 13" descr="BTMConsult_Navigant2011_RGB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381000"/>
            <a:ext cx="1524001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 userDrawn="1"/>
        </p:nvSpPr>
        <p:spPr>
          <a:xfrm>
            <a:off x="304800" y="457200"/>
            <a:ext cx="5257800" cy="381000"/>
          </a:xfrm>
          <a:prstGeom prst="rect">
            <a:avLst/>
          </a:prstGeom>
          <a:noFill/>
        </p:spPr>
        <p:txBody>
          <a:bodyPr wrap="square" tIns="91440" bIns="91440" rtlCol="0">
            <a:noAutofit/>
          </a:bodyPr>
          <a:lstStyle/>
          <a:p>
            <a:pPr>
              <a:buFont typeface="Arial" pitchFamily="34" charset="0"/>
              <a:buNone/>
            </a:pPr>
            <a:r>
              <a:rPr lang="en-GB" b="1" dirty="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Supply Chain Assessment 2011 - 2015</a:t>
            </a:r>
            <a:endParaRPr lang="en-US" b="1" dirty="0" err="1" smtClean="0">
              <a:solidFill>
                <a:srgbClr val="000000"/>
              </a:solidFill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295934"/>
      </p:ext>
    </p:extLst>
  </p:cSld>
  <p:clrMapOvr>
    <a:masterClrMapping/>
  </p:clrMapOvr>
  <p:hf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umb Trail, Tag Lin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04800" y="1219200"/>
            <a:ext cx="8534400" cy="48006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Font typeface="Palatino Linotype" pitchFamily="18" charset="0"/>
              <a:buChar char="»"/>
              <a:defRPr sz="1600" i="0"/>
            </a:lvl1pPr>
            <a:lvl2pPr marL="576263" indent="-288925">
              <a:lnSpc>
                <a:spcPct val="100000"/>
              </a:lnSpc>
              <a:buFont typeface="Palatino Linotype" pitchFamily="18" charset="0"/>
              <a:buChar char="–"/>
              <a:defRPr sz="1400"/>
            </a:lvl2pPr>
            <a:lvl3pPr marL="796925" indent="-222250">
              <a:lnSpc>
                <a:spcPct val="100000"/>
              </a:lnSpc>
              <a:buFont typeface="Courier New" pitchFamily="49" charset="0"/>
              <a:buChar char="o"/>
              <a:defRPr sz="1200"/>
            </a:lvl3pPr>
            <a:lvl4pPr marL="1031875" indent="-234950">
              <a:lnSpc>
                <a:spcPct val="100000"/>
              </a:lnSpc>
              <a:buFont typeface="Palatino Linotype" pitchFamily="18" charset="0"/>
              <a:buChar char="›"/>
              <a:defRPr sz="1200" i="0"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pic>
        <p:nvPicPr>
          <p:cNvPr id="5" name="Picture 3" descr="C:\Users\Feng\Pictures\the earth\wind turbine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89788" y="0"/>
            <a:ext cx="1954212" cy="841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 userDrawn="1"/>
        </p:nvCxnSpPr>
        <p:spPr bwMode="auto">
          <a:xfrm>
            <a:off x="304800" y="838200"/>
            <a:ext cx="8534400" cy="0"/>
          </a:xfrm>
          <a:prstGeom prst="line">
            <a:avLst/>
          </a:prstGeom>
          <a:solidFill>
            <a:schemeClr val="bg1"/>
          </a:solidFill>
          <a:ln w="19050" cap="rnd" cmpd="thickThin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pic>
        <p:nvPicPr>
          <p:cNvPr id="9" name="Picture 13" descr="BTMConsult_Navigant2011_RGB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381000"/>
            <a:ext cx="1524001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 userDrawn="1"/>
        </p:nvSpPr>
        <p:spPr>
          <a:xfrm>
            <a:off x="304800" y="457200"/>
            <a:ext cx="5257800" cy="381000"/>
          </a:xfrm>
          <a:prstGeom prst="rect">
            <a:avLst/>
          </a:prstGeom>
          <a:noFill/>
        </p:spPr>
        <p:txBody>
          <a:bodyPr wrap="square" tIns="91440" bIns="91440" rtlCol="0">
            <a:noAutofit/>
          </a:bodyPr>
          <a:lstStyle/>
          <a:p>
            <a:pPr>
              <a:buFont typeface="Arial" pitchFamily="34" charset="0"/>
              <a:buNone/>
            </a:pPr>
            <a:r>
              <a:rPr lang="en-GB" b="1" dirty="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Supply Chain Assessment 2011 - 2015</a:t>
            </a:r>
            <a:endParaRPr lang="en-US" b="1" dirty="0" err="1" smtClean="0">
              <a:solidFill>
                <a:srgbClr val="000000"/>
              </a:solidFill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176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"/>
          <p:cNvSpPr>
            <a:spLocks noGrp="1"/>
          </p:cNvSpPr>
          <p:nvPr>
            <p:ph type="title"/>
          </p:nvPr>
        </p:nvSpPr>
        <p:spPr bwMode="white">
          <a:xfrm>
            <a:off x="304800" y="71302"/>
            <a:ext cx="8507104" cy="228600"/>
          </a:xfrm>
          <a:prstGeom prst="rect">
            <a:avLst/>
          </a:prstGeom>
        </p:spPr>
        <p:txBody>
          <a:bodyPr/>
          <a:lstStyle>
            <a:lvl1pPr>
              <a:defRPr lang="en-US" sz="1400" b="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796294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Portman_Colored Background.jpg"/>
          <p:cNvPicPr>
            <a:picLocks noChangeAspect="1"/>
          </p:cNvPicPr>
          <p:nvPr/>
        </p:nvPicPr>
        <p:blipFill>
          <a:blip r:embed="rId2" cstate="print"/>
          <a:srcRect l="2316" t="1350" r="2727" b="1350"/>
          <a:stretch>
            <a:fillRect/>
          </a:stretch>
        </p:blipFill>
        <p:spPr bwMode="auto">
          <a:xfrm>
            <a:off x="0" y="1371600"/>
            <a:ext cx="31242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0" y="0"/>
            <a:ext cx="3124200" cy="6858000"/>
            <a:chOff x="0" y="0"/>
            <a:chExt cx="3124200" cy="6858000"/>
          </a:xfrm>
        </p:grpSpPr>
        <p:sp>
          <p:nvSpPr>
            <p:cNvPr id="4" name="Rectangle 11"/>
            <p:cNvSpPr>
              <a:spLocks noChangeArrowheads="1"/>
            </p:cNvSpPr>
            <p:nvPr userDrawn="1"/>
          </p:nvSpPr>
          <p:spPr bwMode="gray">
            <a:xfrm>
              <a:off x="0" y="0"/>
              <a:ext cx="3124200" cy="1905000"/>
            </a:xfrm>
            <a:prstGeom prst="rect">
              <a:avLst/>
            </a:prstGeom>
            <a:solidFill>
              <a:srgbClr val="4C6A84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tIns="91440" bIns="91440" anchor="ctr"/>
            <a:lstStyle/>
            <a:p>
              <a:endParaRPr lang="en-US" sz="2400">
                <a:solidFill>
                  <a:srgbClr val="000000"/>
                </a:solidFill>
                <a:latin typeface="Palatino Linotype" pitchFamily="18" charset="0"/>
              </a:endParaRPr>
            </a:p>
          </p:txBody>
        </p:sp>
        <p:sp>
          <p:nvSpPr>
            <p:cNvPr id="5" name="TextBox 4"/>
            <p:cNvSpPr txBox="1"/>
            <p:nvPr userDrawn="1"/>
          </p:nvSpPr>
          <p:spPr>
            <a:xfrm>
              <a:off x="203200" y="381000"/>
              <a:ext cx="2819400" cy="381000"/>
            </a:xfrm>
            <a:prstGeom prst="rect">
              <a:avLst/>
            </a:prstGeom>
            <a:noFill/>
          </p:spPr>
          <p:txBody>
            <a:bodyPr wrap="none" tIns="91440" bIns="9144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en-US" sz="2800" i="1" dirty="0">
                  <a:solidFill>
                    <a:srgbClr val="FFFFFF"/>
                  </a:solidFill>
                  <a:latin typeface="Palatino Linotype"/>
                </a:rPr>
                <a:t>Key</a:t>
              </a: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03200" y="762000"/>
              <a:ext cx="2867025" cy="5238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en-US" sz="2800" dirty="0">
                  <a:solidFill>
                    <a:srgbClr val="FFFFFF"/>
                  </a:solidFill>
                  <a:latin typeface="Palatino Linotype"/>
                </a:rPr>
                <a:t>C O N T A C T S </a:t>
              </a:r>
            </a:p>
          </p:txBody>
        </p:sp>
        <p:cxnSp>
          <p:nvCxnSpPr>
            <p:cNvPr id="7" name="Straight Connector 17"/>
            <p:cNvCxnSpPr>
              <a:cxnSpLocks noChangeShapeType="1"/>
            </p:cNvCxnSpPr>
            <p:nvPr userDrawn="1"/>
          </p:nvCxnSpPr>
          <p:spPr bwMode="auto">
            <a:xfrm rot="5400000">
              <a:off x="-304801" y="3429000"/>
              <a:ext cx="6858000" cy="0"/>
            </a:xfrm>
            <a:prstGeom prst="line">
              <a:avLst/>
            </a:prstGeom>
            <a:noFill/>
            <a:ln w="38100" algn="ctr">
              <a:solidFill>
                <a:srgbClr val="E5C749"/>
              </a:solidFill>
              <a:round/>
              <a:headEnd/>
              <a:tailEnd/>
            </a:ln>
          </p:spPr>
        </p:cxnSp>
      </p:grpSp>
      <p:sp>
        <p:nvSpPr>
          <p:cNvPr id="8" name="TextBox 7"/>
          <p:cNvSpPr txBox="1"/>
          <p:nvPr/>
        </p:nvSpPr>
        <p:spPr>
          <a:xfrm>
            <a:off x="327025" y="6459538"/>
            <a:ext cx="348297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000000"/>
                </a:solidFill>
                <a:latin typeface="Arial Narrow" pitchFamily="34" charset="0"/>
              </a:rPr>
              <a:t>©2010 Navigant Consulting, Inc.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000000"/>
                </a:solidFill>
                <a:latin typeface="Arial Narrow" pitchFamily="34" charset="0"/>
              </a:rPr>
              <a:t>Confidential and proprietary. Do not distribute or copy.</a:t>
            </a:r>
          </a:p>
        </p:txBody>
      </p:sp>
      <p:pic>
        <p:nvPicPr>
          <p:cNvPr id="9" name="Picture 19" descr="Portman_Colored Background.jpg"/>
          <p:cNvPicPr>
            <a:picLocks noChangeAspect="1"/>
          </p:cNvPicPr>
          <p:nvPr/>
        </p:nvPicPr>
        <p:blipFill>
          <a:blip r:embed="rId2" cstate="print"/>
          <a:srcRect l="2316" t="1350" r="2727" b="1350"/>
          <a:stretch>
            <a:fillRect/>
          </a:stretch>
        </p:blipFill>
        <p:spPr bwMode="auto">
          <a:xfrm>
            <a:off x="0" y="1371600"/>
            <a:ext cx="31242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" name="Group 16"/>
          <p:cNvGrpSpPr>
            <a:grpSpLocks/>
          </p:cNvGrpSpPr>
          <p:nvPr/>
        </p:nvGrpSpPr>
        <p:grpSpPr bwMode="auto">
          <a:xfrm>
            <a:off x="0" y="0"/>
            <a:ext cx="3124200" cy="6858000"/>
            <a:chOff x="0" y="0"/>
            <a:chExt cx="3124200" cy="6858000"/>
          </a:xfrm>
        </p:grpSpPr>
        <p:sp>
          <p:nvSpPr>
            <p:cNvPr id="11" name="Rectangle 11"/>
            <p:cNvSpPr>
              <a:spLocks noChangeArrowheads="1"/>
            </p:cNvSpPr>
            <p:nvPr userDrawn="1"/>
          </p:nvSpPr>
          <p:spPr bwMode="gray">
            <a:xfrm>
              <a:off x="0" y="0"/>
              <a:ext cx="3124200" cy="1905000"/>
            </a:xfrm>
            <a:prstGeom prst="rect">
              <a:avLst/>
            </a:prstGeom>
            <a:solidFill>
              <a:srgbClr val="4C6A84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tIns="91440" bIns="91440" anchor="ctr"/>
            <a:lstStyle/>
            <a:p>
              <a:endParaRPr lang="en-US" sz="2400">
                <a:solidFill>
                  <a:srgbClr val="000000"/>
                </a:solidFill>
                <a:latin typeface="Palatino Linotype" pitchFamily="18" charset="0"/>
              </a:endParaRPr>
            </a:p>
          </p:txBody>
        </p:sp>
        <p:sp>
          <p:nvSpPr>
            <p:cNvPr id="12" name="TextBox 11"/>
            <p:cNvSpPr txBox="1"/>
            <p:nvPr userDrawn="1"/>
          </p:nvSpPr>
          <p:spPr>
            <a:xfrm>
              <a:off x="203200" y="381000"/>
              <a:ext cx="2819400" cy="381000"/>
            </a:xfrm>
            <a:prstGeom prst="rect">
              <a:avLst/>
            </a:prstGeom>
            <a:noFill/>
          </p:spPr>
          <p:txBody>
            <a:bodyPr wrap="none" tIns="91440" bIns="9144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en-US" sz="2800" i="1" dirty="0">
                  <a:solidFill>
                    <a:srgbClr val="FFFFFF"/>
                  </a:solidFill>
                  <a:latin typeface="Palatino Linotype"/>
                </a:rPr>
                <a:t>Key</a:t>
              </a:r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203200" y="762000"/>
              <a:ext cx="2867025" cy="5238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en-US" sz="2800" dirty="0">
                  <a:solidFill>
                    <a:srgbClr val="FFFFFF"/>
                  </a:solidFill>
                  <a:latin typeface="Palatino Linotype"/>
                </a:rPr>
                <a:t>C O N T A C T S </a:t>
              </a:r>
            </a:p>
          </p:txBody>
        </p:sp>
        <p:cxnSp>
          <p:nvCxnSpPr>
            <p:cNvPr id="14" name="Straight Connector 24"/>
            <p:cNvCxnSpPr>
              <a:cxnSpLocks noChangeShapeType="1"/>
            </p:cNvCxnSpPr>
            <p:nvPr userDrawn="1"/>
          </p:nvCxnSpPr>
          <p:spPr bwMode="auto">
            <a:xfrm rot="5400000">
              <a:off x="-304801" y="3429000"/>
              <a:ext cx="6858000" cy="0"/>
            </a:xfrm>
            <a:prstGeom prst="line">
              <a:avLst/>
            </a:prstGeom>
            <a:noFill/>
            <a:ln w="38100" algn="ctr">
              <a:solidFill>
                <a:srgbClr val="E5C749"/>
              </a:solidFill>
              <a:round/>
              <a:headEnd/>
              <a:tailEnd/>
            </a:ln>
          </p:spPr>
        </p:cxnSp>
      </p:grpSp>
      <p:sp>
        <p:nvSpPr>
          <p:cNvPr id="15" name="TextBox 14"/>
          <p:cNvSpPr txBox="1"/>
          <p:nvPr/>
        </p:nvSpPr>
        <p:spPr>
          <a:xfrm>
            <a:off x="327025" y="6459538"/>
            <a:ext cx="348297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000000"/>
                </a:solidFill>
                <a:latin typeface="Arial Narrow" pitchFamily="34" charset="0"/>
              </a:rPr>
              <a:t>©2010 Navigant Consulting, Inc.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000000"/>
                </a:solidFill>
                <a:latin typeface="Arial Narrow" pitchFamily="34" charset="0"/>
              </a:rPr>
              <a:t>Confidential and proprietary. Do not distribute or copy.</a:t>
            </a:r>
          </a:p>
        </p:txBody>
      </p:sp>
      <p:pic>
        <p:nvPicPr>
          <p:cNvPr id="16" name="Picture 26" descr="Portman_Colored Background.jpg"/>
          <p:cNvPicPr>
            <a:picLocks noChangeAspect="1"/>
          </p:cNvPicPr>
          <p:nvPr/>
        </p:nvPicPr>
        <p:blipFill>
          <a:blip r:embed="rId2" cstate="print"/>
          <a:srcRect l="2316" t="1350" r="2727" b="1350"/>
          <a:stretch>
            <a:fillRect/>
          </a:stretch>
        </p:blipFill>
        <p:spPr bwMode="auto">
          <a:xfrm>
            <a:off x="0" y="1371600"/>
            <a:ext cx="31242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7" name="Group 28"/>
          <p:cNvGrpSpPr>
            <a:grpSpLocks/>
          </p:cNvGrpSpPr>
          <p:nvPr/>
        </p:nvGrpSpPr>
        <p:grpSpPr bwMode="auto">
          <a:xfrm>
            <a:off x="0" y="0"/>
            <a:ext cx="3124200" cy="6858000"/>
            <a:chOff x="0" y="0"/>
            <a:chExt cx="3124200" cy="6858000"/>
          </a:xfrm>
        </p:grpSpPr>
        <p:sp>
          <p:nvSpPr>
            <p:cNvPr id="18" name="Rectangle 11"/>
            <p:cNvSpPr>
              <a:spLocks noChangeArrowheads="1"/>
            </p:cNvSpPr>
            <p:nvPr userDrawn="1"/>
          </p:nvSpPr>
          <p:spPr bwMode="gray">
            <a:xfrm>
              <a:off x="0" y="0"/>
              <a:ext cx="3124200" cy="1905000"/>
            </a:xfrm>
            <a:prstGeom prst="rect">
              <a:avLst/>
            </a:prstGeom>
            <a:solidFill>
              <a:srgbClr val="4C6A84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tIns="91440" bIns="91440" anchor="ctr"/>
            <a:lstStyle/>
            <a:p>
              <a:endParaRPr lang="en-US" sz="2400">
                <a:solidFill>
                  <a:srgbClr val="000000"/>
                </a:solidFill>
                <a:latin typeface="Palatino Linotype" pitchFamily="18" charset="0"/>
              </a:endParaRPr>
            </a:p>
          </p:txBody>
        </p:sp>
        <p:sp>
          <p:nvSpPr>
            <p:cNvPr id="19" name="TextBox 18"/>
            <p:cNvSpPr txBox="1"/>
            <p:nvPr userDrawn="1"/>
          </p:nvSpPr>
          <p:spPr>
            <a:xfrm>
              <a:off x="203200" y="381000"/>
              <a:ext cx="2819400" cy="381000"/>
            </a:xfrm>
            <a:prstGeom prst="rect">
              <a:avLst/>
            </a:prstGeom>
            <a:noFill/>
          </p:spPr>
          <p:txBody>
            <a:bodyPr wrap="none" tIns="91440" bIns="9144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en-US" sz="2800" i="1" dirty="0">
                  <a:solidFill>
                    <a:srgbClr val="FFFFFF"/>
                  </a:solidFill>
                  <a:latin typeface="Palatino Linotype"/>
                </a:rPr>
                <a:t>Key</a:t>
              </a:r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203200" y="762000"/>
              <a:ext cx="2867025" cy="5238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en-US" sz="2800" dirty="0">
                  <a:solidFill>
                    <a:srgbClr val="FFFFFF"/>
                  </a:solidFill>
                  <a:latin typeface="Palatino Linotype"/>
                </a:rPr>
                <a:t>C O N T A C T S </a:t>
              </a:r>
            </a:p>
          </p:txBody>
        </p:sp>
        <p:cxnSp>
          <p:nvCxnSpPr>
            <p:cNvPr id="21" name="Straight Connector 31"/>
            <p:cNvCxnSpPr>
              <a:cxnSpLocks noChangeShapeType="1"/>
            </p:cNvCxnSpPr>
            <p:nvPr userDrawn="1"/>
          </p:nvCxnSpPr>
          <p:spPr bwMode="auto">
            <a:xfrm rot="5400000">
              <a:off x="-304801" y="3429000"/>
              <a:ext cx="6858000" cy="0"/>
            </a:xfrm>
            <a:prstGeom prst="line">
              <a:avLst/>
            </a:prstGeom>
            <a:noFill/>
            <a:ln w="38100" algn="ctr">
              <a:solidFill>
                <a:srgbClr val="E5C749"/>
              </a:solidFill>
              <a:round/>
              <a:headEnd/>
              <a:tailEnd/>
            </a:ln>
          </p:spPr>
        </p:cxnSp>
      </p:grpSp>
      <p:sp>
        <p:nvSpPr>
          <p:cNvPr id="22" name="TextBox 21"/>
          <p:cNvSpPr txBox="1"/>
          <p:nvPr/>
        </p:nvSpPr>
        <p:spPr>
          <a:xfrm>
            <a:off x="327025" y="6459538"/>
            <a:ext cx="348297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000000"/>
                </a:solidFill>
                <a:latin typeface="Arial Narrow" pitchFamily="34" charset="0"/>
              </a:rPr>
              <a:t>©2010 Navigant Consulting, Inc.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000000"/>
                </a:solidFill>
                <a:latin typeface="Arial Narrow" pitchFamily="34" charset="0"/>
              </a:rPr>
              <a:t>Confidential and proprietary. Do not distribute or copy.</a:t>
            </a:r>
          </a:p>
        </p:txBody>
      </p:sp>
      <p:pic>
        <p:nvPicPr>
          <p:cNvPr id="23" name="Picture 33" descr="Portman_Colored Background.jpg"/>
          <p:cNvPicPr>
            <a:picLocks noChangeAspect="1"/>
          </p:cNvPicPr>
          <p:nvPr userDrawn="1"/>
        </p:nvPicPr>
        <p:blipFill>
          <a:blip r:embed="rId2" cstate="print"/>
          <a:srcRect l="2316" t="1350" r="2727" b="1350"/>
          <a:stretch>
            <a:fillRect/>
          </a:stretch>
        </p:blipFill>
        <p:spPr bwMode="auto">
          <a:xfrm>
            <a:off x="0" y="1371600"/>
            <a:ext cx="31242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4" name="Group 38"/>
          <p:cNvGrpSpPr>
            <a:grpSpLocks/>
          </p:cNvGrpSpPr>
          <p:nvPr userDrawn="1"/>
        </p:nvGrpSpPr>
        <p:grpSpPr bwMode="auto">
          <a:xfrm>
            <a:off x="0" y="0"/>
            <a:ext cx="3124200" cy="6858000"/>
            <a:chOff x="0" y="0"/>
            <a:chExt cx="3124200" cy="6858000"/>
          </a:xfrm>
        </p:grpSpPr>
        <p:sp>
          <p:nvSpPr>
            <p:cNvPr id="25" name="Rectangle 11"/>
            <p:cNvSpPr>
              <a:spLocks noChangeArrowheads="1"/>
            </p:cNvSpPr>
            <p:nvPr userDrawn="1"/>
          </p:nvSpPr>
          <p:spPr bwMode="gray">
            <a:xfrm>
              <a:off x="0" y="0"/>
              <a:ext cx="3124200" cy="1905000"/>
            </a:xfrm>
            <a:prstGeom prst="rect">
              <a:avLst/>
            </a:prstGeom>
            <a:solidFill>
              <a:srgbClr val="4C6A84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tIns="91440" bIns="91440" anchor="ctr"/>
            <a:lstStyle/>
            <a:p>
              <a:endParaRPr lang="en-US" sz="2400">
                <a:solidFill>
                  <a:srgbClr val="000000"/>
                </a:solidFill>
                <a:latin typeface="Palatino Linotype" pitchFamily="18" charset="0"/>
              </a:endParaRPr>
            </a:p>
          </p:txBody>
        </p:sp>
        <p:sp>
          <p:nvSpPr>
            <p:cNvPr id="26" name="TextBox 25"/>
            <p:cNvSpPr txBox="1"/>
            <p:nvPr userDrawn="1"/>
          </p:nvSpPr>
          <p:spPr>
            <a:xfrm>
              <a:off x="203200" y="381000"/>
              <a:ext cx="2819400" cy="381000"/>
            </a:xfrm>
            <a:prstGeom prst="rect">
              <a:avLst/>
            </a:prstGeom>
            <a:noFill/>
          </p:spPr>
          <p:txBody>
            <a:bodyPr wrap="none" tIns="91440" bIns="9144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en-US" sz="2800" i="1" dirty="0">
                  <a:solidFill>
                    <a:srgbClr val="FFFFFF"/>
                  </a:solidFill>
                  <a:latin typeface="Palatino Linotype"/>
                </a:rPr>
                <a:t>Key</a:t>
              </a:r>
            </a:p>
          </p:txBody>
        </p:sp>
        <p:sp>
          <p:nvSpPr>
            <p:cNvPr id="27" name="Rectangle 26"/>
            <p:cNvSpPr/>
            <p:nvPr userDrawn="1"/>
          </p:nvSpPr>
          <p:spPr>
            <a:xfrm>
              <a:off x="203200" y="762000"/>
              <a:ext cx="2867025" cy="5238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en-US" sz="2800" dirty="0">
                  <a:solidFill>
                    <a:srgbClr val="FFFFFF"/>
                  </a:solidFill>
                  <a:latin typeface="Palatino Linotype"/>
                </a:rPr>
                <a:t>C O N T A C T S </a:t>
              </a:r>
            </a:p>
          </p:txBody>
        </p:sp>
        <p:cxnSp>
          <p:nvCxnSpPr>
            <p:cNvPr id="28" name="Straight Connector 38"/>
            <p:cNvCxnSpPr>
              <a:cxnSpLocks noChangeShapeType="1"/>
            </p:cNvCxnSpPr>
            <p:nvPr userDrawn="1"/>
          </p:nvCxnSpPr>
          <p:spPr bwMode="auto">
            <a:xfrm rot="5400000">
              <a:off x="-304801" y="3429000"/>
              <a:ext cx="6858000" cy="0"/>
            </a:xfrm>
            <a:prstGeom prst="line">
              <a:avLst/>
            </a:prstGeom>
            <a:noFill/>
            <a:ln w="38100" algn="ctr">
              <a:solidFill>
                <a:srgbClr val="E5C749"/>
              </a:solidFill>
              <a:round/>
              <a:headEnd/>
              <a:tailEnd/>
            </a:ln>
          </p:spPr>
        </p:cxnSp>
      </p:grpSp>
      <p:sp>
        <p:nvSpPr>
          <p:cNvPr id="29" name="TextBox 28"/>
          <p:cNvSpPr txBox="1"/>
          <p:nvPr userDrawn="1"/>
        </p:nvSpPr>
        <p:spPr>
          <a:xfrm>
            <a:off x="327025" y="6470650"/>
            <a:ext cx="348297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6F6754"/>
                </a:solidFill>
                <a:latin typeface="Arial Narrow" pitchFamily="34" charset="0"/>
              </a:rPr>
              <a:t>©2011 Navigant Consulting, Inc.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6F6754"/>
                </a:solidFill>
                <a:latin typeface="Arial Narrow" pitchFamily="34" charset="0"/>
              </a:rPr>
              <a:t>Confidential and proprietary. Do not distribute or copy.</a:t>
            </a:r>
          </a:p>
        </p:txBody>
      </p:sp>
      <p:sp>
        <p:nvSpPr>
          <p:cNvPr id="30" name="TextBox 29"/>
          <p:cNvSpPr txBox="1"/>
          <p:nvPr userDrawn="1"/>
        </p:nvSpPr>
        <p:spPr>
          <a:xfrm>
            <a:off x="4330700" y="6443663"/>
            <a:ext cx="457200" cy="304800"/>
          </a:xfrm>
          <a:prstGeom prst="rect">
            <a:avLst/>
          </a:prstGeom>
          <a:noFill/>
        </p:spPr>
        <p:txBody>
          <a:bodyPr tIns="91440" bIns="91440"/>
          <a:lstStyle/>
          <a:p>
            <a:pPr marL="231775" indent="-231775" algn="ctr">
              <a:buFont typeface="Arial" charset="0"/>
              <a:buNone/>
            </a:pPr>
            <a:fld id="{D99C5BF1-C510-4356-8E41-76DA717601C9}" type="slidenum">
              <a:rPr lang="en-US" sz="800">
                <a:solidFill>
                  <a:srgbClr val="6F6754"/>
                </a:solidFill>
                <a:cs typeface="Arial" charset="0"/>
              </a:rPr>
              <a:pPr marL="231775" indent="-231775" algn="ctr">
                <a:buFont typeface="Arial" charset="0"/>
                <a:buNone/>
              </a:pPr>
              <a:t>‹#›</a:t>
            </a:fld>
            <a:endParaRPr lang="en-US" sz="800">
              <a:solidFill>
                <a:srgbClr val="6F6754"/>
              </a:solidFill>
              <a:cs typeface="Arial" charset="0"/>
            </a:endParaRPr>
          </a:p>
        </p:txBody>
      </p:sp>
      <p:grpSp>
        <p:nvGrpSpPr>
          <p:cNvPr id="31" name="Group 9"/>
          <p:cNvGrpSpPr>
            <a:grpSpLocks/>
          </p:cNvGrpSpPr>
          <p:nvPr userDrawn="1"/>
        </p:nvGrpSpPr>
        <p:grpSpPr bwMode="auto">
          <a:xfrm>
            <a:off x="6986588" y="6248400"/>
            <a:ext cx="1844675" cy="609600"/>
            <a:chOff x="5983214" y="5624508"/>
            <a:chExt cx="1845528" cy="609600"/>
          </a:xfrm>
        </p:grpSpPr>
        <p:pic>
          <p:nvPicPr>
            <p:cNvPr id="32" name="Picture 42" descr="M_logo_cmyk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 b="33333"/>
            <a:stretch>
              <a:fillRect/>
            </a:stretch>
          </p:blipFill>
          <p:spPr bwMode="auto">
            <a:xfrm>
              <a:off x="6088565" y="5624508"/>
              <a:ext cx="1740177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3" name="TextBox 32"/>
            <p:cNvSpPr txBox="1"/>
            <p:nvPr userDrawn="1"/>
          </p:nvSpPr>
          <p:spPr>
            <a:xfrm>
              <a:off x="5983214" y="6018208"/>
              <a:ext cx="640058" cy="2159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800" b="1" spc="130" dirty="0">
                  <a:solidFill>
                    <a:srgbClr val="B7B09F">
                      <a:lumMod val="75000"/>
                    </a:srgbClr>
                  </a:solidFill>
                  <a:latin typeface="Arial Narrow" pitchFamily="34" charset="0"/>
                </a:rPr>
                <a:t>ENERGY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04090559"/>
      </p:ext>
    </p:extLst>
  </p:cSld>
  <p:clrMapOvr>
    <a:masterClrMapping/>
  </p:clrMapOvr>
  <p:hf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 userDrawn="1"/>
        </p:nvSpPr>
        <p:spPr>
          <a:xfrm>
            <a:off x="225425" y="5791200"/>
            <a:ext cx="3484563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000000"/>
                </a:solidFill>
                <a:latin typeface="Arial Narrow" pitchFamily="34" charset="0"/>
              </a:rPr>
              <a:t>©2011 Navigant Consulting, Inc.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000000"/>
                </a:solidFill>
                <a:latin typeface="Arial Narrow" pitchFamily="34" charset="0"/>
              </a:rPr>
              <a:t>Confidential and proprietary. Do not distribute or copy.</a:t>
            </a:r>
          </a:p>
        </p:txBody>
      </p:sp>
      <p:pic>
        <p:nvPicPr>
          <p:cNvPr id="11" name="Picture 12" descr="Portmen_Transparent BG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80163" y="2070100"/>
            <a:ext cx="193357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 userDrawn="1"/>
        </p:nvSpPr>
        <p:spPr>
          <a:xfrm>
            <a:off x="0" y="6400800"/>
            <a:ext cx="9144000" cy="381000"/>
          </a:xfrm>
          <a:prstGeom prst="rect">
            <a:avLst/>
          </a:prstGeom>
          <a:noFill/>
        </p:spPr>
        <p:txBody>
          <a:bodyPr tIns="91440" bIns="9144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300" b="1" spc="150" dirty="0">
                <a:solidFill>
                  <a:srgbClr val="95B2F9"/>
                </a:solidFill>
                <a:latin typeface="Arial Narrow" pitchFamily="34" charset="0"/>
              </a:rPr>
              <a:t>DISPUTES &amp; INVESTIGATIONS  •  ECONOMICS  •  FINANCIAL ADVISORY  •  MANAGEMENT CONSULTING    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15536" y="4626430"/>
            <a:ext cx="5956664" cy="381000"/>
          </a:xfrm>
          <a:prstGeom prst="rect">
            <a:avLst/>
          </a:prstGeom>
        </p:spPr>
        <p:txBody>
          <a:bodyPr anchor="ctr" anchorCtr="0"/>
          <a:lstStyle>
            <a:lvl1pPr algn="l">
              <a:defRPr lang="en-US" sz="1400" b="0" i="0" baseline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533400" y="3415937"/>
            <a:ext cx="1524000" cy="990600"/>
          </a:xfrm>
          <a:prstGeom prst="rect">
            <a:avLst/>
          </a:prstGeom>
          <a:ln w="9525">
            <a:noFill/>
          </a:ln>
          <a:effectLst/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2362200" y="3415937"/>
            <a:ext cx="1524000" cy="990600"/>
          </a:xfrm>
          <a:prstGeom prst="rect">
            <a:avLst/>
          </a:prstGeom>
          <a:ln w="9525">
            <a:noFill/>
          </a:ln>
          <a:effectLst/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191000" y="3415937"/>
            <a:ext cx="1524000" cy="990600"/>
          </a:xfrm>
          <a:prstGeom prst="rect">
            <a:avLst/>
          </a:prstGeom>
          <a:ln w="9525">
            <a:noFill/>
          </a:ln>
          <a:effectLst/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8526" y="1447800"/>
            <a:ext cx="5993674" cy="1219200"/>
          </a:xfrm>
          <a:prstGeom prst="rect">
            <a:avLst/>
          </a:prstGeom>
        </p:spPr>
        <p:txBody>
          <a:bodyPr lIns="91440" anchor="b" anchorCtr="0"/>
          <a:lstStyle>
            <a:lvl1pPr marL="0" algn="l"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8526" y="2847975"/>
            <a:ext cx="5993674" cy="352425"/>
          </a:xfrm>
          <a:prstGeom prst="rect">
            <a:avLst/>
          </a:prstGeom>
          <a:ln/>
        </p:spPr>
        <p:txBody>
          <a:bodyPr wrap="square" lIns="91440" rIns="91440">
            <a:spAutoFit/>
          </a:bodyPr>
          <a:lstStyle>
            <a:lvl1pPr marL="0" indent="0" algn="l">
              <a:buFontTx/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9" name="Text Placeholder 21"/>
          <p:cNvSpPr>
            <a:spLocks noGrp="1"/>
          </p:cNvSpPr>
          <p:nvPr>
            <p:ph type="body" sz="quarter" idx="14"/>
          </p:nvPr>
        </p:nvSpPr>
        <p:spPr>
          <a:xfrm>
            <a:off x="228600" y="5334000"/>
            <a:ext cx="5410200" cy="152400"/>
          </a:xfrm>
          <a:prstGeom prst="rect">
            <a:avLst/>
          </a:prstGeom>
        </p:spPr>
        <p:txBody>
          <a:bodyPr tIns="91440" bIns="91440" anchor="ctr"/>
          <a:lstStyle>
            <a:lvl1pPr>
              <a:defRPr sz="900" i="0" baseline="0">
                <a:latin typeface="Arial Narrow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9" name="Picture 3" descr="C:\Users\Feng\Pictures\the earth\wind turbin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89788" y="0"/>
            <a:ext cx="1954212" cy="841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Straight Connector 19"/>
          <p:cNvCxnSpPr/>
          <p:nvPr userDrawn="1"/>
        </p:nvCxnSpPr>
        <p:spPr bwMode="auto">
          <a:xfrm>
            <a:off x="304800" y="838200"/>
            <a:ext cx="8534400" cy="0"/>
          </a:xfrm>
          <a:prstGeom prst="line">
            <a:avLst/>
          </a:prstGeom>
          <a:solidFill>
            <a:schemeClr val="bg1"/>
          </a:solidFill>
          <a:ln w="19050" cap="rnd" cmpd="thickThin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pic>
        <p:nvPicPr>
          <p:cNvPr id="21" name="Picture 13" descr="BTMConsult_Navigant2011_RGB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381000"/>
            <a:ext cx="1524001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21"/>
          <p:cNvSpPr txBox="1"/>
          <p:nvPr userDrawn="1"/>
        </p:nvSpPr>
        <p:spPr>
          <a:xfrm>
            <a:off x="304800" y="457200"/>
            <a:ext cx="5257800" cy="381000"/>
          </a:xfrm>
          <a:prstGeom prst="rect">
            <a:avLst/>
          </a:prstGeom>
          <a:noFill/>
        </p:spPr>
        <p:txBody>
          <a:bodyPr wrap="square" tIns="91440" bIns="91440" rtlCol="0">
            <a:noAutofit/>
          </a:bodyPr>
          <a:lstStyle/>
          <a:p>
            <a:pPr>
              <a:buFont typeface="Arial" pitchFamily="34" charset="0"/>
              <a:buNone/>
            </a:pPr>
            <a:r>
              <a:rPr lang="en-GB" b="1" dirty="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Supply Chain Assessment 2011 - 2015</a:t>
            </a:r>
            <a:endParaRPr lang="en-US" b="1" dirty="0" err="1" smtClean="0">
              <a:solidFill>
                <a:srgbClr val="000000"/>
              </a:solidFill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669090"/>
      </p:ext>
    </p:extLst>
  </p:cSld>
  <p:clrMapOvr>
    <a:masterClrMapping/>
  </p:clrMapOvr>
  <p:hf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rumb Trail &amp; Tag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6"/>
          <p:cNvSpPr>
            <a:spLocks noGrp="1"/>
          </p:cNvSpPr>
          <p:nvPr>
            <p:ph type="title"/>
          </p:nvPr>
        </p:nvSpPr>
        <p:spPr bwMode="white">
          <a:xfrm>
            <a:off x="304800" y="71302"/>
            <a:ext cx="8507104" cy="228600"/>
          </a:xfrm>
          <a:prstGeom prst="rect">
            <a:avLst/>
          </a:prstGeom>
        </p:spPr>
        <p:txBody>
          <a:bodyPr/>
          <a:lstStyle>
            <a:lvl1pPr>
              <a:defRPr lang="en-US" sz="1400" b="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5" name="Text Placeholder 27"/>
          <p:cNvSpPr>
            <a:spLocks noGrp="1"/>
          </p:cNvSpPr>
          <p:nvPr>
            <p:ph type="body" sz="quarter" idx="12"/>
          </p:nvPr>
        </p:nvSpPr>
        <p:spPr>
          <a:xfrm>
            <a:off x="304800" y="457200"/>
            <a:ext cx="8534400" cy="609600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2000" b="1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098005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Slide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 userDrawn="1"/>
        </p:nvSpPr>
        <p:spPr>
          <a:xfrm>
            <a:off x="225425" y="5791200"/>
            <a:ext cx="3484563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000000"/>
                </a:solidFill>
                <a:latin typeface="Arial Narrow" pitchFamily="34" charset="0"/>
              </a:rPr>
              <a:t>©2011 Navigant Consulting, Inc.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000000"/>
                </a:solidFill>
                <a:latin typeface="Arial Narrow" pitchFamily="34" charset="0"/>
              </a:rPr>
              <a:t>Confidential and proprietary. Do not distribute or copy.</a:t>
            </a:r>
          </a:p>
        </p:txBody>
      </p:sp>
      <p:pic>
        <p:nvPicPr>
          <p:cNvPr id="11" name="Picture 12" descr="Portmen_Transparent BG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80163" y="2070100"/>
            <a:ext cx="193357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 userDrawn="1"/>
        </p:nvSpPr>
        <p:spPr>
          <a:xfrm>
            <a:off x="0" y="6400800"/>
            <a:ext cx="9144000" cy="381000"/>
          </a:xfrm>
          <a:prstGeom prst="rect">
            <a:avLst/>
          </a:prstGeom>
          <a:noFill/>
        </p:spPr>
        <p:txBody>
          <a:bodyPr tIns="91440" bIns="9144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300" b="1" spc="150" dirty="0">
                <a:solidFill>
                  <a:srgbClr val="95B2F9"/>
                </a:solidFill>
                <a:latin typeface="Arial Narrow" pitchFamily="34" charset="0"/>
              </a:rPr>
              <a:t>DISPUTES &amp; INVESTIGATIONS  •  ECONOMICS  •  FINANCIAL ADVISORY  •  MANAGEMENT CONSULTING    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15536" y="4626430"/>
            <a:ext cx="5956664" cy="381000"/>
          </a:xfrm>
          <a:prstGeom prst="rect">
            <a:avLst/>
          </a:prstGeom>
        </p:spPr>
        <p:txBody>
          <a:bodyPr anchor="ctr" anchorCtr="0"/>
          <a:lstStyle>
            <a:lvl1pPr algn="l">
              <a:defRPr lang="en-US" sz="1400" b="0" i="0" baseline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533400" y="3415937"/>
            <a:ext cx="1524000" cy="990600"/>
          </a:xfrm>
          <a:prstGeom prst="rect">
            <a:avLst/>
          </a:prstGeom>
          <a:ln w="9525">
            <a:noFill/>
          </a:ln>
          <a:effectLst/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2362200" y="3415937"/>
            <a:ext cx="1524000" cy="990600"/>
          </a:xfrm>
          <a:prstGeom prst="rect">
            <a:avLst/>
          </a:prstGeom>
          <a:ln w="9525">
            <a:noFill/>
          </a:ln>
          <a:effectLst/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191000" y="3415937"/>
            <a:ext cx="1524000" cy="990600"/>
          </a:xfrm>
          <a:prstGeom prst="rect">
            <a:avLst/>
          </a:prstGeom>
          <a:ln w="9525">
            <a:noFill/>
          </a:ln>
          <a:effectLst/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8526" y="1447800"/>
            <a:ext cx="5993674" cy="1219200"/>
          </a:xfrm>
          <a:prstGeom prst="rect">
            <a:avLst/>
          </a:prstGeom>
        </p:spPr>
        <p:txBody>
          <a:bodyPr lIns="91440" anchor="b" anchorCtr="0"/>
          <a:lstStyle>
            <a:lvl1pPr marL="0" algn="l"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8526" y="2847975"/>
            <a:ext cx="5993674" cy="352425"/>
          </a:xfrm>
          <a:prstGeom prst="rect">
            <a:avLst/>
          </a:prstGeom>
          <a:ln/>
        </p:spPr>
        <p:txBody>
          <a:bodyPr wrap="square" lIns="91440" rIns="91440">
            <a:spAutoFit/>
          </a:bodyPr>
          <a:lstStyle>
            <a:lvl1pPr marL="0" indent="0" algn="l">
              <a:buFontTx/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9" name="Text Placeholder 21"/>
          <p:cNvSpPr>
            <a:spLocks noGrp="1"/>
          </p:cNvSpPr>
          <p:nvPr>
            <p:ph type="body" sz="quarter" idx="14"/>
          </p:nvPr>
        </p:nvSpPr>
        <p:spPr>
          <a:xfrm>
            <a:off x="228600" y="5334000"/>
            <a:ext cx="5410200" cy="152400"/>
          </a:xfrm>
          <a:prstGeom prst="rect">
            <a:avLst/>
          </a:prstGeom>
        </p:spPr>
        <p:txBody>
          <a:bodyPr tIns="91440" bIns="91440" anchor="ctr"/>
          <a:lstStyle>
            <a:lvl1pPr>
              <a:defRPr sz="900" i="0" baseline="0">
                <a:latin typeface="Arial Narrow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9" name="Picture 3" descr="C:\Users\Feng\Pictures\the earth\wind turbin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89788" y="0"/>
            <a:ext cx="1954212" cy="841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Straight Connector 19"/>
          <p:cNvCxnSpPr/>
          <p:nvPr userDrawn="1"/>
        </p:nvCxnSpPr>
        <p:spPr bwMode="auto">
          <a:xfrm>
            <a:off x="304800" y="838200"/>
            <a:ext cx="8534400" cy="0"/>
          </a:xfrm>
          <a:prstGeom prst="line">
            <a:avLst/>
          </a:prstGeom>
          <a:solidFill>
            <a:schemeClr val="bg1"/>
          </a:solidFill>
          <a:ln w="19050" cap="rnd" cmpd="thickThin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pic>
        <p:nvPicPr>
          <p:cNvPr id="21" name="Picture 13" descr="BTMConsult_Navigant2011_RGB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381000"/>
            <a:ext cx="1524001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21"/>
          <p:cNvSpPr txBox="1"/>
          <p:nvPr userDrawn="1"/>
        </p:nvSpPr>
        <p:spPr>
          <a:xfrm>
            <a:off x="304800" y="457200"/>
            <a:ext cx="5257800" cy="381000"/>
          </a:xfrm>
          <a:prstGeom prst="rect">
            <a:avLst/>
          </a:prstGeom>
          <a:noFill/>
        </p:spPr>
        <p:txBody>
          <a:bodyPr wrap="square" tIns="91440" bIns="91440" rtlCol="0">
            <a:noAutofit/>
          </a:bodyPr>
          <a:lstStyle/>
          <a:p>
            <a:pPr>
              <a:buFont typeface="Arial" pitchFamily="34" charset="0"/>
              <a:buNone/>
            </a:pPr>
            <a:r>
              <a:rPr lang="en-GB" b="1" dirty="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Supply Chain Assessment 2011 - 2015</a:t>
            </a:r>
            <a:endParaRPr lang="en-US" b="1" dirty="0" err="1" smtClean="0">
              <a:solidFill>
                <a:srgbClr val="000000"/>
              </a:solidFill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616542"/>
      </p:ext>
    </p:extLst>
  </p:cSld>
  <p:clrMapOvr>
    <a:masterClrMapping/>
  </p:clrMapOvr>
  <p:hf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rumb Trail &amp; Tag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6"/>
          <p:cNvSpPr>
            <a:spLocks noGrp="1"/>
          </p:cNvSpPr>
          <p:nvPr>
            <p:ph type="title"/>
          </p:nvPr>
        </p:nvSpPr>
        <p:spPr bwMode="white">
          <a:xfrm>
            <a:off x="304800" y="71302"/>
            <a:ext cx="8507104" cy="228600"/>
          </a:xfrm>
          <a:prstGeom prst="rect">
            <a:avLst/>
          </a:prstGeom>
        </p:spPr>
        <p:txBody>
          <a:bodyPr/>
          <a:lstStyle>
            <a:lvl1pPr>
              <a:defRPr lang="en-US" sz="1400" b="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5" name="Text Placeholder 27"/>
          <p:cNvSpPr>
            <a:spLocks noGrp="1"/>
          </p:cNvSpPr>
          <p:nvPr>
            <p:ph type="body" sz="quarter" idx="12"/>
          </p:nvPr>
        </p:nvSpPr>
        <p:spPr>
          <a:xfrm>
            <a:off x="304800" y="457200"/>
            <a:ext cx="8534400" cy="609600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2000" b="1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61849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Title Slide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 userDrawn="1"/>
        </p:nvSpPr>
        <p:spPr>
          <a:xfrm>
            <a:off x="225425" y="5791200"/>
            <a:ext cx="3484563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000000"/>
                </a:solidFill>
                <a:latin typeface="Arial Narrow" pitchFamily="34" charset="0"/>
              </a:rPr>
              <a:t>©2011 Navigant Consulting, Inc.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000000"/>
                </a:solidFill>
                <a:latin typeface="Arial Narrow" pitchFamily="34" charset="0"/>
              </a:rPr>
              <a:t>Confidential and proprietary. Do not distribute or copy.</a:t>
            </a:r>
          </a:p>
        </p:txBody>
      </p:sp>
      <p:pic>
        <p:nvPicPr>
          <p:cNvPr id="11" name="Picture 12" descr="Portmen_Transparent BG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80163" y="2070100"/>
            <a:ext cx="193357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 userDrawn="1"/>
        </p:nvSpPr>
        <p:spPr>
          <a:xfrm>
            <a:off x="0" y="6400800"/>
            <a:ext cx="9144000" cy="381000"/>
          </a:xfrm>
          <a:prstGeom prst="rect">
            <a:avLst/>
          </a:prstGeom>
          <a:noFill/>
        </p:spPr>
        <p:txBody>
          <a:bodyPr tIns="91440" bIns="9144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300" b="1" spc="150" dirty="0">
                <a:solidFill>
                  <a:srgbClr val="95B2F9"/>
                </a:solidFill>
                <a:latin typeface="Arial Narrow" pitchFamily="34" charset="0"/>
              </a:rPr>
              <a:t>DISPUTES &amp; INVESTIGATIONS  •  ECONOMICS  •  FINANCIAL ADVISORY  •  MANAGEMENT CONSULTING    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15536" y="4626430"/>
            <a:ext cx="5956664" cy="381000"/>
          </a:xfrm>
          <a:prstGeom prst="rect">
            <a:avLst/>
          </a:prstGeom>
        </p:spPr>
        <p:txBody>
          <a:bodyPr anchor="ctr" anchorCtr="0"/>
          <a:lstStyle>
            <a:lvl1pPr algn="l">
              <a:defRPr lang="en-US" sz="1400" b="0" i="0" baseline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533400" y="3415937"/>
            <a:ext cx="1524000" cy="990600"/>
          </a:xfrm>
          <a:prstGeom prst="rect">
            <a:avLst/>
          </a:prstGeom>
          <a:ln w="9525">
            <a:noFill/>
          </a:ln>
          <a:effectLst/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2362200" y="3415937"/>
            <a:ext cx="1524000" cy="990600"/>
          </a:xfrm>
          <a:prstGeom prst="rect">
            <a:avLst/>
          </a:prstGeom>
          <a:ln w="9525">
            <a:noFill/>
          </a:ln>
          <a:effectLst/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191000" y="3415937"/>
            <a:ext cx="1524000" cy="990600"/>
          </a:xfrm>
          <a:prstGeom prst="rect">
            <a:avLst/>
          </a:prstGeom>
          <a:ln w="9525">
            <a:noFill/>
          </a:ln>
          <a:effectLst/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8526" y="1447800"/>
            <a:ext cx="5993674" cy="1219200"/>
          </a:xfrm>
          <a:prstGeom prst="rect">
            <a:avLst/>
          </a:prstGeom>
        </p:spPr>
        <p:txBody>
          <a:bodyPr lIns="91440" anchor="b" anchorCtr="0"/>
          <a:lstStyle>
            <a:lvl1pPr marL="0" algn="l"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8526" y="2847975"/>
            <a:ext cx="5993674" cy="352425"/>
          </a:xfrm>
          <a:prstGeom prst="rect">
            <a:avLst/>
          </a:prstGeom>
          <a:ln/>
        </p:spPr>
        <p:txBody>
          <a:bodyPr wrap="square" lIns="91440" rIns="91440">
            <a:spAutoFit/>
          </a:bodyPr>
          <a:lstStyle>
            <a:lvl1pPr marL="0" indent="0" algn="l">
              <a:buFontTx/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9" name="Text Placeholder 21"/>
          <p:cNvSpPr>
            <a:spLocks noGrp="1"/>
          </p:cNvSpPr>
          <p:nvPr>
            <p:ph type="body" sz="quarter" idx="14"/>
          </p:nvPr>
        </p:nvSpPr>
        <p:spPr>
          <a:xfrm>
            <a:off x="228600" y="5334000"/>
            <a:ext cx="5410200" cy="152400"/>
          </a:xfrm>
          <a:prstGeom prst="rect">
            <a:avLst/>
          </a:prstGeom>
        </p:spPr>
        <p:txBody>
          <a:bodyPr tIns="91440" bIns="91440" anchor="ctr"/>
          <a:lstStyle>
            <a:lvl1pPr>
              <a:defRPr sz="900" i="0" baseline="0">
                <a:latin typeface="Arial Narrow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60146717"/>
      </p:ext>
    </p:extLst>
  </p:cSld>
  <p:clrMapOvr>
    <a:masterClrMapping/>
  </p:clrMapOvr>
  <p:hf hdr="0" ft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rumb Trail &amp; Tag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6"/>
          <p:cNvSpPr>
            <a:spLocks noGrp="1"/>
          </p:cNvSpPr>
          <p:nvPr>
            <p:ph type="title"/>
          </p:nvPr>
        </p:nvSpPr>
        <p:spPr bwMode="white">
          <a:xfrm>
            <a:off x="304800" y="71302"/>
            <a:ext cx="8507104" cy="228600"/>
          </a:xfrm>
          <a:prstGeom prst="rect">
            <a:avLst/>
          </a:prstGeom>
        </p:spPr>
        <p:txBody>
          <a:bodyPr/>
          <a:lstStyle>
            <a:lvl1pPr>
              <a:defRPr lang="en-US" sz="1400" b="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5" name="Text Placeholder 27"/>
          <p:cNvSpPr>
            <a:spLocks noGrp="1"/>
          </p:cNvSpPr>
          <p:nvPr>
            <p:ph type="body" sz="quarter" idx="12"/>
          </p:nvPr>
        </p:nvSpPr>
        <p:spPr>
          <a:xfrm>
            <a:off x="304800" y="457200"/>
            <a:ext cx="8534400" cy="609600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2000" b="1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4436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855788"/>
            <a:ext cx="4244975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55788"/>
            <a:ext cx="4244975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93CE02-2EA9-4222-B881-52CB00852C3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414C0-2B64-4C12-ACBE-A8A7DE115DE6}" type="datetime1">
              <a:rPr lang="en-US"/>
              <a:pPr>
                <a:defRPr/>
              </a:pPr>
              <a:t>2/1/2013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Title Slide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 userDrawn="1"/>
        </p:nvSpPr>
        <p:spPr>
          <a:xfrm>
            <a:off x="225425" y="5791200"/>
            <a:ext cx="3484563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000000"/>
                </a:solidFill>
                <a:latin typeface="Arial Narrow" pitchFamily="34" charset="0"/>
              </a:rPr>
              <a:t>©2011 Navigant Consulting, Inc.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000000"/>
                </a:solidFill>
                <a:latin typeface="Arial Narrow" pitchFamily="34" charset="0"/>
              </a:rPr>
              <a:t>Confidential and proprietary. Do not distribute or copy.</a:t>
            </a:r>
          </a:p>
        </p:txBody>
      </p:sp>
      <p:pic>
        <p:nvPicPr>
          <p:cNvPr id="11" name="Picture 12" descr="Portmen_Transparent BG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80163" y="2070100"/>
            <a:ext cx="193357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 userDrawn="1"/>
        </p:nvSpPr>
        <p:spPr>
          <a:xfrm>
            <a:off x="0" y="6400800"/>
            <a:ext cx="9144000" cy="381000"/>
          </a:xfrm>
          <a:prstGeom prst="rect">
            <a:avLst/>
          </a:prstGeom>
          <a:noFill/>
        </p:spPr>
        <p:txBody>
          <a:bodyPr tIns="91440" bIns="9144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300" b="1" spc="150" dirty="0">
                <a:solidFill>
                  <a:srgbClr val="95B2F9"/>
                </a:solidFill>
                <a:latin typeface="Arial Narrow" pitchFamily="34" charset="0"/>
              </a:rPr>
              <a:t>DISPUTES &amp; INVESTIGATIONS  •  ECONOMICS  •  FINANCIAL ADVISORY  •  MANAGEMENT CONSULTING    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15536" y="4626430"/>
            <a:ext cx="5956664" cy="381000"/>
          </a:xfrm>
          <a:prstGeom prst="rect">
            <a:avLst/>
          </a:prstGeom>
        </p:spPr>
        <p:txBody>
          <a:bodyPr anchor="ctr" anchorCtr="0"/>
          <a:lstStyle>
            <a:lvl1pPr algn="l">
              <a:defRPr lang="en-US" sz="1400" b="0" i="0" baseline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533400" y="3415937"/>
            <a:ext cx="1524000" cy="990600"/>
          </a:xfrm>
          <a:prstGeom prst="rect">
            <a:avLst/>
          </a:prstGeom>
          <a:ln w="9525">
            <a:noFill/>
          </a:ln>
          <a:effectLst/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2362200" y="3415937"/>
            <a:ext cx="1524000" cy="990600"/>
          </a:xfrm>
          <a:prstGeom prst="rect">
            <a:avLst/>
          </a:prstGeom>
          <a:ln w="9525">
            <a:noFill/>
          </a:ln>
          <a:effectLst/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191000" y="3415937"/>
            <a:ext cx="1524000" cy="990600"/>
          </a:xfrm>
          <a:prstGeom prst="rect">
            <a:avLst/>
          </a:prstGeom>
          <a:ln w="9525">
            <a:noFill/>
          </a:ln>
          <a:effectLst/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8526" y="1447800"/>
            <a:ext cx="5993674" cy="1219200"/>
          </a:xfrm>
          <a:prstGeom prst="rect">
            <a:avLst/>
          </a:prstGeom>
        </p:spPr>
        <p:txBody>
          <a:bodyPr lIns="91440" anchor="b" anchorCtr="0"/>
          <a:lstStyle>
            <a:lvl1pPr marL="0" algn="l"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8526" y="2847975"/>
            <a:ext cx="5993674" cy="352425"/>
          </a:xfrm>
          <a:prstGeom prst="rect">
            <a:avLst/>
          </a:prstGeom>
          <a:ln/>
        </p:spPr>
        <p:txBody>
          <a:bodyPr wrap="square" lIns="91440" rIns="91440">
            <a:spAutoFit/>
          </a:bodyPr>
          <a:lstStyle>
            <a:lvl1pPr marL="0" indent="0" algn="l">
              <a:buFontTx/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9" name="Text Placeholder 21"/>
          <p:cNvSpPr>
            <a:spLocks noGrp="1"/>
          </p:cNvSpPr>
          <p:nvPr>
            <p:ph type="body" sz="quarter" idx="14"/>
          </p:nvPr>
        </p:nvSpPr>
        <p:spPr>
          <a:xfrm>
            <a:off x="228600" y="5334000"/>
            <a:ext cx="5410200" cy="152400"/>
          </a:xfrm>
          <a:prstGeom prst="rect">
            <a:avLst/>
          </a:prstGeom>
        </p:spPr>
        <p:txBody>
          <a:bodyPr tIns="91440" bIns="91440" anchor="ctr"/>
          <a:lstStyle>
            <a:lvl1pPr>
              <a:defRPr sz="900" i="0" baseline="0">
                <a:latin typeface="Arial Narrow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9" name="Picture 3" descr="C:\Users\Feng\Pictures\the earth\wind turbin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89788" y="0"/>
            <a:ext cx="1954212" cy="841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Straight Connector 19"/>
          <p:cNvCxnSpPr/>
          <p:nvPr userDrawn="1"/>
        </p:nvCxnSpPr>
        <p:spPr bwMode="auto">
          <a:xfrm>
            <a:off x="304800" y="838200"/>
            <a:ext cx="8534400" cy="0"/>
          </a:xfrm>
          <a:prstGeom prst="line">
            <a:avLst/>
          </a:prstGeom>
          <a:solidFill>
            <a:schemeClr val="bg1"/>
          </a:solidFill>
          <a:ln w="19050" cap="rnd" cmpd="thickThin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pic>
        <p:nvPicPr>
          <p:cNvPr id="21" name="Picture 13" descr="BTMConsult_Navigant2011_RGB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381000"/>
            <a:ext cx="1524001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21"/>
          <p:cNvSpPr txBox="1"/>
          <p:nvPr userDrawn="1"/>
        </p:nvSpPr>
        <p:spPr>
          <a:xfrm>
            <a:off x="304800" y="457200"/>
            <a:ext cx="5257800" cy="381000"/>
          </a:xfrm>
          <a:prstGeom prst="rect">
            <a:avLst/>
          </a:prstGeom>
          <a:noFill/>
        </p:spPr>
        <p:txBody>
          <a:bodyPr wrap="square" tIns="91440" bIns="91440" rtlCol="0">
            <a:noAutofit/>
          </a:bodyPr>
          <a:lstStyle/>
          <a:p>
            <a:pPr>
              <a:buFont typeface="Arial" pitchFamily="34" charset="0"/>
              <a:buNone/>
            </a:pPr>
            <a:r>
              <a:rPr lang="en-GB" b="1" dirty="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Supply Chain Assessment 2011 - 2015</a:t>
            </a:r>
            <a:endParaRPr lang="en-US" b="1" dirty="0" err="1" smtClean="0">
              <a:solidFill>
                <a:srgbClr val="000000"/>
              </a:solidFill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158983"/>
      </p:ext>
    </p:extLst>
  </p:cSld>
  <p:clrMapOvr>
    <a:masterClrMapping/>
  </p:clrMapOvr>
  <p:hf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rumb Trail &amp; Tag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6"/>
          <p:cNvSpPr>
            <a:spLocks noGrp="1"/>
          </p:cNvSpPr>
          <p:nvPr>
            <p:ph type="title"/>
          </p:nvPr>
        </p:nvSpPr>
        <p:spPr bwMode="white">
          <a:xfrm>
            <a:off x="304800" y="71302"/>
            <a:ext cx="8507104" cy="228600"/>
          </a:xfrm>
          <a:prstGeom prst="rect">
            <a:avLst/>
          </a:prstGeom>
        </p:spPr>
        <p:txBody>
          <a:bodyPr/>
          <a:lstStyle>
            <a:lvl1pPr>
              <a:defRPr lang="en-US" sz="1400" b="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5" name="Text Placeholder 27"/>
          <p:cNvSpPr>
            <a:spLocks noGrp="1"/>
          </p:cNvSpPr>
          <p:nvPr>
            <p:ph type="body" sz="quarter" idx="12"/>
          </p:nvPr>
        </p:nvSpPr>
        <p:spPr>
          <a:xfrm>
            <a:off x="304800" y="457200"/>
            <a:ext cx="8534400" cy="609600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2000" b="1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75373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CA523-9AE7-4B4E-A0BE-DCDAC0DA032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C5084-2CE5-48C8-BB69-EBCAEFB69A26}" type="datetime1">
              <a:rPr lang="en-US"/>
              <a:pPr>
                <a:defRPr/>
              </a:pPr>
              <a:t>2/1/2013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59A24-285B-4E7E-8898-6F24FDA0CF6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DEE43-F068-4AEC-8280-BF67C6A0CEF4}" type="datetime1">
              <a:rPr lang="en-US"/>
              <a:pPr>
                <a:defRPr/>
              </a:pPr>
              <a:t>2/1/2013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ED96D-22E7-47C9-BA09-2D7DA2AD767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94C11-9A1D-407E-A30E-E6514E4250FD}" type="datetime1">
              <a:rPr lang="en-US"/>
              <a:pPr>
                <a:defRPr/>
              </a:pPr>
              <a:t>2/1/2013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BE0C7E-B370-4F77-9C3B-984B593E173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3758C-CF32-468A-B759-016C612ED2B6}" type="datetime1">
              <a:rPr lang="en-US"/>
              <a:pPr>
                <a:defRPr/>
              </a:pPr>
              <a:t>2/1/2013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15083-9AD8-4AD8-B706-7034776B4EC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A7B379-9DE0-4716-AB9E-5549CDF57BCA}" type="datetime1">
              <a:rPr lang="en-US"/>
              <a:pPr>
                <a:defRPr/>
              </a:pPr>
              <a:t>2/1/2013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18" Type="http://schemas.openxmlformats.org/officeDocument/2006/relationships/image" Target="../media/image4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18" Type="http://schemas.openxmlformats.org/officeDocument/2006/relationships/image" Target="../media/image4.jpeg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9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855788"/>
            <a:ext cx="864235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75475" y="6553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C20F7AF0-0C31-4C31-BDFC-A21A30D2A1F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1011238"/>
            <a:ext cx="9144000" cy="762000"/>
          </a:xfrm>
          <a:prstGeom prst="rect">
            <a:avLst/>
          </a:prstGeom>
          <a:solidFill>
            <a:srgbClr val="00397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GB" sz="2800">
              <a:solidFill>
                <a:schemeClr val="bg1"/>
              </a:solidFill>
              <a:latin typeface="Franklin Gothic Book" pitchFamily="34" charset="0"/>
            </a:endParaRP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0825" y="6553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  <a:latin typeface="Arial" charset="0"/>
              </a:defRPr>
            </a:lvl1pPr>
          </a:lstStyle>
          <a:p>
            <a:pPr>
              <a:defRPr/>
            </a:pPr>
            <a:fld id="{9F8FA7FA-8638-485D-98CC-B9E5F8059FB0}" type="datetime1">
              <a:rPr lang="en-US"/>
              <a:pPr>
                <a:defRPr/>
              </a:pPr>
              <a:t>2/1/2013</a:t>
            </a:fld>
            <a:endParaRPr lang="en-US"/>
          </a:p>
        </p:txBody>
      </p:sp>
      <p:sp>
        <p:nvSpPr>
          <p:cNvPr id="215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981075"/>
            <a:ext cx="86423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Click to edit Master title style</a:t>
            </a:r>
          </a:p>
        </p:txBody>
      </p:sp>
      <p:pic>
        <p:nvPicPr>
          <p:cNvPr id="21511" name="Picture 7" descr="WETP logo small.tif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14300" y="104775"/>
            <a:ext cx="17907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Franklin Gothic Boo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q"/>
        <a:defRPr sz="24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400" b="1">
          <a:solidFill>
            <a:schemeClr val="accent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accent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400" b="1">
          <a:solidFill>
            <a:schemeClr val="accent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 b="1">
          <a:solidFill>
            <a:schemeClr val="accent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accent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accent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accent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6" name="Straight Connector 6"/>
          <p:cNvCxnSpPr>
            <a:cxnSpLocks noChangeShapeType="1"/>
          </p:cNvCxnSpPr>
          <p:nvPr/>
        </p:nvCxnSpPr>
        <p:spPr bwMode="auto">
          <a:xfrm rot="10800000">
            <a:off x="0" y="381000"/>
            <a:ext cx="9144000" cy="0"/>
          </a:xfrm>
          <a:prstGeom prst="line">
            <a:avLst/>
          </a:prstGeom>
          <a:noFill/>
          <a:ln w="38100" algn="ctr">
            <a:solidFill>
              <a:srgbClr val="E5C749"/>
            </a:solidFill>
            <a:round/>
            <a:headEnd/>
            <a:tailEnd/>
          </a:ln>
        </p:spPr>
      </p:cxnSp>
      <p:sp>
        <p:nvSpPr>
          <p:cNvPr id="9" name="TextBox 8"/>
          <p:cNvSpPr txBox="1"/>
          <p:nvPr/>
        </p:nvSpPr>
        <p:spPr>
          <a:xfrm>
            <a:off x="4330700" y="6443663"/>
            <a:ext cx="457200" cy="304800"/>
          </a:xfrm>
          <a:prstGeom prst="rect">
            <a:avLst/>
          </a:prstGeom>
          <a:noFill/>
        </p:spPr>
        <p:txBody>
          <a:bodyPr tIns="91440" bIns="91440"/>
          <a:lstStyle/>
          <a:p>
            <a:pPr marL="231775" indent="-231775" algn="ctr">
              <a:buFont typeface="Arial" charset="0"/>
              <a:buNone/>
            </a:pPr>
            <a:fld id="{FD10E5EA-EBAA-4031-9EBA-25F66374B12E}" type="slidenum">
              <a:rPr lang="en-US" sz="800">
                <a:solidFill>
                  <a:srgbClr val="6F6754"/>
                </a:solidFill>
                <a:cs typeface="Arial" charset="0"/>
              </a:rPr>
              <a:pPr marL="231775" indent="-231775" algn="ctr">
                <a:buFont typeface="Arial" charset="0"/>
                <a:buNone/>
              </a:pPr>
              <a:t>‹#›</a:t>
            </a:fld>
            <a:endParaRPr lang="en-US" sz="800">
              <a:solidFill>
                <a:srgbClr val="6F6754"/>
              </a:solidFill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7025" y="6470650"/>
            <a:ext cx="348297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6F6754"/>
                </a:solidFill>
                <a:latin typeface="Arial Narrow" pitchFamily="34" charset="0"/>
              </a:rPr>
              <a:t>©2011 Navigant Consulting, Inc.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6F6754"/>
                </a:solidFill>
                <a:latin typeface="Arial Narrow" pitchFamily="34" charset="0"/>
              </a:rPr>
              <a:t>Confidential and proprietary. Do not distribute or copy.</a:t>
            </a: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auto">
          <a:xfrm>
            <a:off x="0" y="0"/>
            <a:ext cx="9144000" cy="381000"/>
          </a:xfrm>
          <a:prstGeom prst="rect">
            <a:avLst/>
          </a:prstGeom>
          <a:solidFill>
            <a:srgbClr val="4C6A84"/>
          </a:solidFill>
          <a:ln w="12700">
            <a:noFill/>
            <a:miter lim="800000"/>
            <a:headEnd/>
            <a:tailEnd/>
          </a:ln>
          <a:effectLst/>
        </p:spPr>
        <p:txBody>
          <a:bodyPr wrap="none" tIns="91440" bIns="91440" anchor="ctr"/>
          <a:lstStyle/>
          <a:p>
            <a:endParaRPr lang="en-US">
              <a:solidFill>
                <a:srgbClr val="000000"/>
              </a:solidFill>
              <a:latin typeface="Palatino Linotype" pitchFamily="18" charset="0"/>
            </a:endParaRPr>
          </a:p>
        </p:txBody>
      </p:sp>
      <p:grpSp>
        <p:nvGrpSpPr>
          <p:cNvPr id="1030" name="Group 9"/>
          <p:cNvGrpSpPr>
            <a:grpSpLocks/>
          </p:cNvGrpSpPr>
          <p:nvPr/>
        </p:nvGrpSpPr>
        <p:grpSpPr bwMode="auto">
          <a:xfrm>
            <a:off x="6986588" y="6248400"/>
            <a:ext cx="1844675" cy="609600"/>
            <a:chOff x="5983214" y="5624508"/>
            <a:chExt cx="1845528" cy="609600"/>
          </a:xfrm>
        </p:grpSpPr>
        <p:pic>
          <p:nvPicPr>
            <p:cNvPr id="1031" name="Picture 10" descr="M_logo_cmyk"/>
            <p:cNvPicPr>
              <a:picLocks noChangeAspect="1" noChangeArrowheads="1"/>
            </p:cNvPicPr>
            <p:nvPr userDrawn="1"/>
          </p:nvPicPr>
          <p:blipFill>
            <a:blip r:embed="rId16" cstate="print"/>
            <a:srcRect b="33333"/>
            <a:stretch>
              <a:fillRect/>
            </a:stretch>
          </p:blipFill>
          <p:spPr bwMode="auto">
            <a:xfrm>
              <a:off x="6088565" y="5624508"/>
              <a:ext cx="1740177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TextBox 11"/>
            <p:cNvSpPr txBox="1"/>
            <p:nvPr userDrawn="1"/>
          </p:nvSpPr>
          <p:spPr>
            <a:xfrm>
              <a:off x="5983214" y="6018208"/>
              <a:ext cx="640058" cy="2159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800" b="1" spc="130" dirty="0">
                  <a:solidFill>
                    <a:srgbClr val="B7B09F">
                      <a:lumMod val="75000"/>
                    </a:srgbClr>
                  </a:solidFill>
                  <a:latin typeface="Arial Narrow" pitchFamily="34" charset="0"/>
                </a:rPr>
                <a:t>ENERGY</a:t>
              </a:r>
            </a:p>
          </p:txBody>
        </p:sp>
      </p:grpSp>
      <p:pic>
        <p:nvPicPr>
          <p:cNvPr id="10" name="Picture 3" descr="C:\Users\Feng\Pictures\the earth\wind turbine2.jpg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189788" y="0"/>
            <a:ext cx="1954212" cy="841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Connector 10"/>
          <p:cNvCxnSpPr/>
          <p:nvPr userDrawn="1"/>
        </p:nvCxnSpPr>
        <p:spPr bwMode="auto">
          <a:xfrm>
            <a:off x="304800" y="838200"/>
            <a:ext cx="8534400" cy="0"/>
          </a:xfrm>
          <a:prstGeom prst="line">
            <a:avLst/>
          </a:prstGeom>
          <a:solidFill>
            <a:schemeClr val="bg1"/>
          </a:solidFill>
          <a:ln w="19050" cap="rnd" cmpd="thickThin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pic>
        <p:nvPicPr>
          <p:cNvPr id="13" name="Picture 13" descr="BTMConsult_Navigant2011_RGB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019800" y="381000"/>
            <a:ext cx="1524001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 userDrawn="1"/>
        </p:nvSpPr>
        <p:spPr>
          <a:xfrm>
            <a:off x="304800" y="457200"/>
            <a:ext cx="5257800" cy="381000"/>
          </a:xfrm>
          <a:prstGeom prst="rect">
            <a:avLst/>
          </a:prstGeom>
          <a:noFill/>
        </p:spPr>
        <p:txBody>
          <a:bodyPr wrap="square" tIns="91440" bIns="91440" rtlCol="0">
            <a:noAutofit/>
          </a:bodyPr>
          <a:lstStyle/>
          <a:p>
            <a:pPr>
              <a:buFont typeface="Arial" pitchFamily="34" charset="0"/>
              <a:buNone/>
            </a:pPr>
            <a:r>
              <a:rPr lang="en-GB" b="1" dirty="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Supply Chain Assessment 2011 - 2015</a:t>
            </a:r>
            <a:endParaRPr lang="en-US" b="1" dirty="0" err="1" smtClean="0">
              <a:solidFill>
                <a:srgbClr val="000000"/>
              </a:solidFill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476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</p:sldLayoutIdLst>
  <p:hf hdr="0" ftr="0" dt="0"/>
  <p:txStyles>
    <p:titleStyle>
      <a:lvl1pPr marL="3175" indent="-3175"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+mn-lt"/>
          <a:ea typeface="+mj-ea"/>
          <a:cs typeface="+mj-cs"/>
        </a:defRPr>
      </a:lvl1pPr>
      <a:lvl2pPr marL="3175" indent="-3175"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Palatino Linotype" pitchFamily="18" charset="0"/>
        </a:defRPr>
      </a:lvl2pPr>
      <a:lvl3pPr marL="3175" indent="-3175"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Palatino Linotype" pitchFamily="18" charset="0"/>
        </a:defRPr>
      </a:lvl3pPr>
      <a:lvl4pPr marL="3175" indent="-3175"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Palatino Linotype" pitchFamily="18" charset="0"/>
        </a:defRPr>
      </a:lvl4pPr>
      <a:lvl5pPr marL="3175" indent="-3175"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Palatino Linotype" pitchFamily="18" charset="0"/>
        </a:defRPr>
      </a:lvl5pPr>
      <a:lvl6pPr marL="460375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Palatino Linotype" pitchFamily="18" charset="0"/>
        </a:defRPr>
      </a:lvl6pPr>
      <a:lvl7pPr marL="917575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Palatino Linotype" pitchFamily="18" charset="0"/>
        </a:defRPr>
      </a:lvl7pPr>
      <a:lvl8pPr marL="1374775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Palatino Linotype" pitchFamily="18" charset="0"/>
        </a:defRPr>
      </a:lvl8pPr>
      <a:lvl9pPr marL="1831975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Palatino Linotype" pitchFamily="18" charset="0"/>
        </a:defRPr>
      </a:lvl9pPr>
    </p:titleStyle>
    <p:bodyStyle>
      <a:lvl1pPr marL="285750" indent="-285750" algn="l" rtl="0" eaLnBrk="0" fontAlgn="base" hangingPunct="0">
        <a:lnSpc>
          <a:spcPct val="95000"/>
        </a:lnSpc>
        <a:spcBef>
          <a:spcPct val="40000"/>
        </a:spcBef>
        <a:spcAft>
          <a:spcPct val="0"/>
        </a:spcAft>
        <a:defRPr lang="en-US" sz="1000" i="1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341313" algn="l" rtl="0" eaLnBrk="0" fontAlgn="base" hangingPunct="0">
        <a:lnSpc>
          <a:spcPct val="95000"/>
        </a:lnSpc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2pPr>
      <a:lvl3pPr marL="847725" indent="-217488" algn="l" rtl="0" eaLnBrk="0" fontAlgn="base" hangingPunct="0">
        <a:lnSpc>
          <a:spcPct val="95000"/>
        </a:lnSpc>
        <a:spcBef>
          <a:spcPct val="20000"/>
        </a:spcBef>
        <a:spcAft>
          <a:spcPct val="0"/>
        </a:spcAft>
        <a:buSzPct val="90000"/>
        <a:buFont typeface="Wingdings" pitchFamily="2" charset="2"/>
        <a:defRPr sz="1600">
          <a:solidFill>
            <a:schemeClr val="tx1"/>
          </a:solidFill>
          <a:latin typeface="+mn-lt"/>
        </a:defRPr>
      </a:lvl3pPr>
      <a:lvl4pPr marL="1095375" indent="-246063" algn="l" rtl="0" eaLnBrk="0" fontAlgn="base" hangingPunct="0">
        <a:lnSpc>
          <a:spcPct val="95000"/>
        </a:lnSpc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4pPr>
      <a:lvl5pPr marL="1323975" indent="-227013" algn="l" rtl="0" eaLnBrk="0" fontAlgn="base" hangingPunct="0">
        <a:lnSpc>
          <a:spcPct val="95000"/>
        </a:lnSpc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5pPr>
      <a:lvl6pPr marL="1781175" indent="-227013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238375" indent="-227013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695575" indent="-227013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152775" indent="-227013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6" name="Straight Connector 6"/>
          <p:cNvCxnSpPr>
            <a:cxnSpLocks noChangeShapeType="1"/>
          </p:cNvCxnSpPr>
          <p:nvPr/>
        </p:nvCxnSpPr>
        <p:spPr bwMode="auto">
          <a:xfrm rot="10800000">
            <a:off x="0" y="381000"/>
            <a:ext cx="9144000" cy="0"/>
          </a:xfrm>
          <a:prstGeom prst="line">
            <a:avLst/>
          </a:prstGeom>
          <a:noFill/>
          <a:ln w="38100" algn="ctr">
            <a:solidFill>
              <a:srgbClr val="E5C749"/>
            </a:solidFill>
            <a:round/>
            <a:headEnd/>
            <a:tailEnd/>
          </a:ln>
        </p:spPr>
      </p:cxnSp>
      <p:sp>
        <p:nvSpPr>
          <p:cNvPr id="9" name="TextBox 8"/>
          <p:cNvSpPr txBox="1"/>
          <p:nvPr/>
        </p:nvSpPr>
        <p:spPr>
          <a:xfrm>
            <a:off x="4330700" y="6443663"/>
            <a:ext cx="457200" cy="304800"/>
          </a:xfrm>
          <a:prstGeom prst="rect">
            <a:avLst/>
          </a:prstGeom>
          <a:noFill/>
        </p:spPr>
        <p:txBody>
          <a:bodyPr tIns="91440" bIns="91440"/>
          <a:lstStyle/>
          <a:p>
            <a:pPr marL="231775" indent="-231775" algn="ctr">
              <a:buFont typeface="Arial" charset="0"/>
              <a:buNone/>
            </a:pPr>
            <a:fld id="{FD10E5EA-EBAA-4031-9EBA-25F66374B12E}" type="slidenum">
              <a:rPr lang="en-US" sz="800">
                <a:solidFill>
                  <a:srgbClr val="6F6754"/>
                </a:solidFill>
                <a:cs typeface="Arial" charset="0"/>
              </a:rPr>
              <a:pPr marL="231775" indent="-231775" algn="ctr">
                <a:buFont typeface="Arial" charset="0"/>
                <a:buNone/>
              </a:pPr>
              <a:t>‹#›</a:t>
            </a:fld>
            <a:endParaRPr lang="en-US" sz="800">
              <a:solidFill>
                <a:srgbClr val="6F6754"/>
              </a:solidFill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7025" y="6470650"/>
            <a:ext cx="348297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6F6754"/>
                </a:solidFill>
                <a:latin typeface="Arial Narrow" pitchFamily="34" charset="0"/>
              </a:rPr>
              <a:t>©2011 Navigant Consulting, Inc.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6F6754"/>
                </a:solidFill>
                <a:latin typeface="Arial Narrow" pitchFamily="34" charset="0"/>
              </a:rPr>
              <a:t>Confidential and proprietary. Do not distribute or copy.</a:t>
            </a: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auto">
          <a:xfrm>
            <a:off x="0" y="0"/>
            <a:ext cx="9144000" cy="381000"/>
          </a:xfrm>
          <a:prstGeom prst="rect">
            <a:avLst/>
          </a:prstGeom>
          <a:solidFill>
            <a:srgbClr val="4C6A84"/>
          </a:solidFill>
          <a:ln w="12700">
            <a:noFill/>
            <a:miter lim="800000"/>
            <a:headEnd/>
            <a:tailEnd/>
          </a:ln>
          <a:effectLst/>
        </p:spPr>
        <p:txBody>
          <a:bodyPr wrap="none" tIns="91440" bIns="91440" anchor="ctr"/>
          <a:lstStyle/>
          <a:p>
            <a:endParaRPr lang="en-US">
              <a:solidFill>
                <a:srgbClr val="000000"/>
              </a:solidFill>
              <a:latin typeface="Palatino Linotype" pitchFamily="18" charset="0"/>
            </a:endParaRPr>
          </a:p>
        </p:txBody>
      </p:sp>
      <p:grpSp>
        <p:nvGrpSpPr>
          <p:cNvPr id="1030" name="Group 9"/>
          <p:cNvGrpSpPr>
            <a:grpSpLocks/>
          </p:cNvGrpSpPr>
          <p:nvPr/>
        </p:nvGrpSpPr>
        <p:grpSpPr bwMode="auto">
          <a:xfrm>
            <a:off x="6986588" y="6248400"/>
            <a:ext cx="1844675" cy="609600"/>
            <a:chOff x="5983214" y="5624508"/>
            <a:chExt cx="1845528" cy="609600"/>
          </a:xfrm>
        </p:grpSpPr>
        <p:pic>
          <p:nvPicPr>
            <p:cNvPr id="1031" name="Picture 10" descr="M_logo_cmyk"/>
            <p:cNvPicPr>
              <a:picLocks noChangeAspect="1" noChangeArrowheads="1"/>
            </p:cNvPicPr>
            <p:nvPr userDrawn="1"/>
          </p:nvPicPr>
          <p:blipFill>
            <a:blip r:embed="rId16" cstate="print"/>
            <a:srcRect b="33333"/>
            <a:stretch>
              <a:fillRect/>
            </a:stretch>
          </p:blipFill>
          <p:spPr bwMode="auto">
            <a:xfrm>
              <a:off x="6088565" y="5624508"/>
              <a:ext cx="1740177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TextBox 11"/>
            <p:cNvSpPr txBox="1"/>
            <p:nvPr userDrawn="1"/>
          </p:nvSpPr>
          <p:spPr>
            <a:xfrm>
              <a:off x="5983214" y="6018208"/>
              <a:ext cx="640058" cy="2159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800" b="1" spc="130" dirty="0">
                  <a:solidFill>
                    <a:srgbClr val="B7B09F">
                      <a:lumMod val="75000"/>
                    </a:srgbClr>
                  </a:solidFill>
                  <a:latin typeface="Arial Narrow" pitchFamily="34" charset="0"/>
                </a:rPr>
                <a:t>ENERGY</a:t>
              </a:r>
            </a:p>
          </p:txBody>
        </p:sp>
      </p:grpSp>
      <p:pic>
        <p:nvPicPr>
          <p:cNvPr id="10" name="Picture 3" descr="C:\Users\Feng\Pictures\the earth\wind turbine2.jpg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189788" y="0"/>
            <a:ext cx="1954212" cy="841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Connector 10"/>
          <p:cNvCxnSpPr/>
          <p:nvPr userDrawn="1"/>
        </p:nvCxnSpPr>
        <p:spPr bwMode="auto">
          <a:xfrm>
            <a:off x="304800" y="838200"/>
            <a:ext cx="8534400" cy="0"/>
          </a:xfrm>
          <a:prstGeom prst="line">
            <a:avLst/>
          </a:prstGeom>
          <a:solidFill>
            <a:schemeClr val="bg1"/>
          </a:solidFill>
          <a:ln w="19050" cap="rnd" cmpd="thickThin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pic>
        <p:nvPicPr>
          <p:cNvPr id="13" name="Picture 13" descr="BTMConsult_Navigant2011_RGB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019800" y="381000"/>
            <a:ext cx="1524001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 userDrawn="1"/>
        </p:nvSpPr>
        <p:spPr>
          <a:xfrm>
            <a:off x="304800" y="457200"/>
            <a:ext cx="5257800" cy="381000"/>
          </a:xfrm>
          <a:prstGeom prst="rect">
            <a:avLst/>
          </a:prstGeom>
          <a:noFill/>
        </p:spPr>
        <p:txBody>
          <a:bodyPr wrap="square" tIns="91440" bIns="91440" rtlCol="0">
            <a:noAutofit/>
          </a:bodyPr>
          <a:lstStyle/>
          <a:p>
            <a:pPr>
              <a:buFont typeface="Arial" pitchFamily="34" charset="0"/>
              <a:buNone/>
            </a:pPr>
            <a:r>
              <a:rPr lang="en-GB" b="1" dirty="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Supply Chain Assessment 2011 - 2015</a:t>
            </a:r>
            <a:endParaRPr lang="en-US" b="1" dirty="0" err="1" smtClean="0">
              <a:solidFill>
                <a:srgbClr val="000000"/>
              </a:solidFill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975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</p:sldLayoutIdLst>
  <p:hf hdr="0" ftr="0" dt="0"/>
  <p:txStyles>
    <p:titleStyle>
      <a:lvl1pPr marL="3175" indent="-3175"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+mn-lt"/>
          <a:ea typeface="+mj-ea"/>
          <a:cs typeface="+mj-cs"/>
        </a:defRPr>
      </a:lvl1pPr>
      <a:lvl2pPr marL="3175" indent="-3175"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Palatino Linotype" pitchFamily="18" charset="0"/>
        </a:defRPr>
      </a:lvl2pPr>
      <a:lvl3pPr marL="3175" indent="-3175"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Palatino Linotype" pitchFamily="18" charset="0"/>
        </a:defRPr>
      </a:lvl3pPr>
      <a:lvl4pPr marL="3175" indent="-3175"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Palatino Linotype" pitchFamily="18" charset="0"/>
        </a:defRPr>
      </a:lvl4pPr>
      <a:lvl5pPr marL="3175" indent="-3175"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Palatino Linotype" pitchFamily="18" charset="0"/>
        </a:defRPr>
      </a:lvl5pPr>
      <a:lvl6pPr marL="460375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Palatino Linotype" pitchFamily="18" charset="0"/>
        </a:defRPr>
      </a:lvl6pPr>
      <a:lvl7pPr marL="917575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Palatino Linotype" pitchFamily="18" charset="0"/>
        </a:defRPr>
      </a:lvl7pPr>
      <a:lvl8pPr marL="1374775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Palatino Linotype" pitchFamily="18" charset="0"/>
        </a:defRPr>
      </a:lvl8pPr>
      <a:lvl9pPr marL="1831975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Palatino Linotype" pitchFamily="18" charset="0"/>
        </a:defRPr>
      </a:lvl9pPr>
    </p:titleStyle>
    <p:bodyStyle>
      <a:lvl1pPr marL="285750" indent="-285750" algn="l" rtl="0" eaLnBrk="0" fontAlgn="base" hangingPunct="0">
        <a:lnSpc>
          <a:spcPct val="95000"/>
        </a:lnSpc>
        <a:spcBef>
          <a:spcPct val="40000"/>
        </a:spcBef>
        <a:spcAft>
          <a:spcPct val="0"/>
        </a:spcAft>
        <a:defRPr lang="en-US" sz="1000" i="1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341313" algn="l" rtl="0" eaLnBrk="0" fontAlgn="base" hangingPunct="0">
        <a:lnSpc>
          <a:spcPct val="95000"/>
        </a:lnSpc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2pPr>
      <a:lvl3pPr marL="847725" indent="-217488" algn="l" rtl="0" eaLnBrk="0" fontAlgn="base" hangingPunct="0">
        <a:lnSpc>
          <a:spcPct val="95000"/>
        </a:lnSpc>
        <a:spcBef>
          <a:spcPct val="20000"/>
        </a:spcBef>
        <a:spcAft>
          <a:spcPct val="0"/>
        </a:spcAft>
        <a:buSzPct val="90000"/>
        <a:buFont typeface="Wingdings" pitchFamily="2" charset="2"/>
        <a:defRPr sz="1600">
          <a:solidFill>
            <a:schemeClr val="tx1"/>
          </a:solidFill>
          <a:latin typeface="+mn-lt"/>
        </a:defRPr>
      </a:lvl3pPr>
      <a:lvl4pPr marL="1095375" indent="-246063" algn="l" rtl="0" eaLnBrk="0" fontAlgn="base" hangingPunct="0">
        <a:lnSpc>
          <a:spcPct val="95000"/>
        </a:lnSpc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4pPr>
      <a:lvl5pPr marL="1323975" indent="-227013" algn="l" rtl="0" eaLnBrk="0" fontAlgn="base" hangingPunct="0">
        <a:lnSpc>
          <a:spcPct val="95000"/>
        </a:lnSpc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5pPr>
      <a:lvl6pPr marL="1781175" indent="-227013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238375" indent="-227013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695575" indent="-227013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152775" indent="-227013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European wind energy industry skills gap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C8E232-5D48-4646-AB1B-173902A034E5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CBC5440-414C-4475-9CB2-60300A2B6796}" type="datetime1">
              <a:rPr lang="en-US" smtClean="0"/>
              <a:pPr>
                <a:defRPr/>
              </a:pPr>
              <a:t>2/1/2013</a:t>
            </a:fld>
            <a:endParaRPr lang="en-US"/>
          </a:p>
        </p:txBody>
      </p:sp>
      <p:graphicFrame>
        <p:nvGraphicFramePr>
          <p:cNvPr id="7" name="Chart 6"/>
          <p:cNvGraphicFramePr/>
          <p:nvPr/>
        </p:nvGraphicFramePr>
        <p:xfrm>
          <a:off x="3435350" y="1981200"/>
          <a:ext cx="570865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4800600"/>
            <a:ext cx="32004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If the number of entrants to the wind jobs market remains constant, the gap between skills demand and availability may increase to:</a:t>
            </a:r>
          </a:p>
          <a:p>
            <a:endParaRPr lang="en-GB" sz="1400" dirty="0" smtClean="0"/>
          </a:p>
          <a:p>
            <a:pPr marL="176213" indent="266700">
              <a:buFont typeface="Arial" pitchFamily="34" charset="0"/>
              <a:buChar char="•"/>
            </a:pPr>
            <a:r>
              <a:rPr lang="en-GB" sz="1400" dirty="0" smtClean="0"/>
              <a:t>Over </a:t>
            </a:r>
            <a:r>
              <a:rPr lang="en-GB" sz="1400" b="1" dirty="0" smtClean="0"/>
              <a:t>10,000 </a:t>
            </a:r>
            <a:r>
              <a:rPr lang="en-GB" sz="1400" dirty="0" smtClean="0"/>
              <a:t>FTE in 2020;</a:t>
            </a:r>
          </a:p>
          <a:p>
            <a:pPr marL="176213" indent="266700">
              <a:buFont typeface="Arial" pitchFamily="34" charset="0"/>
              <a:buChar char="•"/>
            </a:pPr>
            <a:r>
              <a:rPr lang="en-GB" sz="1400" dirty="0" smtClean="0"/>
              <a:t>Almost </a:t>
            </a:r>
            <a:r>
              <a:rPr lang="en-GB" sz="1400" b="1" dirty="0" smtClean="0"/>
              <a:t>15,000</a:t>
            </a:r>
            <a:r>
              <a:rPr lang="en-GB" sz="1400" dirty="0" smtClean="0"/>
              <a:t> FTE in 2030. </a:t>
            </a:r>
            <a:endParaRPr lang="en-GB" sz="1400" dirty="0"/>
          </a:p>
        </p:txBody>
      </p:sp>
      <p:graphicFrame>
        <p:nvGraphicFramePr>
          <p:cNvPr id="8" name="Content Placeholder 6"/>
          <p:cNvGraphicFramePr>
            <a:graphicFrameLocks noGrp="1"/>
          </p:cNvGraphicFramePr>
          <p:nvPr>
            <p:ph idx="1"/>
          </p:nvPr>
        </p:nvGraphicFramePr>
        <p:xfrm>
          <a:off x="228600" y="2133600"/>
          <a:ext cx="3048000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Recommendations for progress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ts val="2800"/>
              </a:lnSpc>
            </a:pPr>
            <a:r>
              <a:rPr lang="en-US" sz="2800" dirty="0" smtClean="0"/>
              <a:t>Emphasize STEM skills in vocational training</a:t>
            </a:r>
          </a:p>
          <a:p>
            <a:pPr lvl="1" eaLnBrk="1" hangingPunct="1">
              <a:lnSpc>
                <a:spcPts val="2800"/>
              </a:lnSpc>
            </a:pPr>
            <a:endParaRPr lang="en-US" sz="2800" dirty="0" smtClean="0"/>
          </a:p>
          <a:p>
            <a:pPr lvl="1" eaLnBrk="1" hangingPunct="1">
              <a:lnSpc>
                <a:spcPts val="2800"/>
              </a:lnSpc>
            </a:pPr>
            <a:r>
              <a:rPr lang="en-GB" sz="2800" dirty="0" smtClean="0"/>
              <a:t>Increase industry input to academic courses</a:t>
            </a:r>
          </a:p>
          <a:p>
            <a:pPr lvl="1" eaLnBrk="1" hangingPunct="1">
              <a:lnSpc>
                <a:spcPts val="2800"/>
              </a:lnSpc>
            </a:pPr>
            <a:endParaRPr lang="en-US" sz="2800" i="1" dirty="0" smtClean="0"/>
          </a:p>
          <a:p>
            <a:pPr lvl="1" eaLnBrk="1" hangingPunct="1">
              <a:lnSpc>
                <a:spcPts val="2800"/>
              </a:lnSpc>
            </a:pPr>
            <a:r>
              <a:rPr lang="en-GB" sz="2800" dirty="0" smtClean="0"/>
              <a:t>Broaden the skills of wind energy graduates</a:t>
            </a:r>
          </a:p>
          <a:p>
            <a:pPr lvl="1" eaLnBrk="1" hangingPunct="1">
              <a:lnSpc>
                <a:spcPts val="2800"/>
              </a:lnSpc>
            </a:pPr>
            <a:endParaRPr lang="en-GB" sz="2800" dirty="0" smtClean="0"/>
          </a:p>
          <a:p>
            <a:pPr lvl="1" eaLnBrk="1" hangingPunct="1">
              <a:lnSpc>
                <a:spcPts val="2800"/>
              </a:lnSpc>
            </a:pPr>
            <a:r>
              <a:rPr lang="en-GB" sz="2800" dirty="0" smtClean="0"/>
              <a:t>Harmonise Vocational Education and Training (VET)   offerings at the EU level </a:t>
            </a:r>
          </a:p>
          <a:p>
            <a:pPr lvl="1" eaLnBrk="1" hangingPunct="1">
              <a:lnSpc>
                <a:spcPts val="2800"/>
              </a:lnSpc>
            </a:pPr>
            <a:endParaRPr lang="en-US" sz="2800" i="1" dirty="0" smtClean="0"/>
          </a:p>
          <a:p>
            <a:pPr lvl="1" eaLnBrk="1" hangingPunct="1">
              <a:lnSpc>
                <a:spcPts val="2800"/>
              </a:lnSpc>
            </a:pPr>
            <a:r>
              <a:rPr lang="en-GB" sz="2800" dirty="0" smtClean="0"/>
              <a:t>Increase the emphasis on O&amp;M training</a:t>
            </a:r>
            <a:endParaRPr lang="en-US" sz="280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C8E232-5D48-4646-AB1B-173902A034E5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CBC5440-414C-4475-9CB2-60300A2B6796}" type="datetime1">
              <a:rPr lang="en-US" smtClean="0"/>
              <a:pPr>
                <a:defRPr/>
              </a:pPr>
              <a:t>2/1/2013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PWind_ template">
  <a:themeElements>
    <a:clrScheme name="TPWind_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PWind_ template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PWind_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Wind_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Wind_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Wind_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Wind_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Wind_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Wind_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Wind_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Wind_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Wind_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Wind_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Wind_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nergy Portmen">
  <a:themeElements>
    <a:clrScheme name="NCI 2010 Colors">
      <a:dk1>
        <a:srgbClr val="000000"/>
      </a:dk1>
      <a:lt1>
        <a:srgbClr val="FFFFFF"/>
      </a:lt1>
      <a:dk2>
        <a:srgbClr val="6F6754"/>
      </a:dk2>
      <a:lt2>
        <a:srgbClr val="B7B09F"/>
      </a:lt2>
      <a:accent1>
        <a:srgbClr val="E5C749"/>
      </a:accent1>
      <a:accent2>
        <a:srgbClr val="850C70"/>
      </a:accent2>
      <a:accent3>
        <a:srgbClr val="00539B"/>
      </a:accent3>
      <a:accent4>
        <a:srgbClr val="007F7B"/>
      </a:accent4>
      <a:accent5>
        <a:srgbClr val="566C11"/>
      </a:accent5>
      <a:accent6>
        <a:srgbClr val="A15F00"/>
      </a:accent6>
      <a:hlink>
        <a:srgbClr val="5C2801"/>
      </a:hlink>
      <a:folHlink>
        <a:srgbClr val="8F2E00"/>
      </a:folHlink>
    </a:clrScheme>
    <a:fontScheme name="energy practice template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effectLst/>
      </a:spPr>
      <a:bodyPr tIns="91440" bIns="91440" rtlCol="0" anchor="ctr"/>
      <a:lstStyle>
        <a:defPPr algn="ctr">
          <a:defRPr sz="1400" dirty="0" smtClean="0"/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Palatino Linotype" pitchFamily="18" charset="0"/>
          </a:defRPr>
        </a:defPPr>
      </a:lstStyle>
    </a:lnDef>
    <a:txDef>
      <a:spPr>
        <a:noFill/>
      </a:spPr>
      <a:bodyPr wrap="square" tIns="91440" bIns="91440" rtlCol="0">
        <a:noAutofit/>
      </a:bodyPr>
      <a:lstStyle>
        <a:defPPr marL="0" indent="0">
          <a:buFont typeface="Arial" pitchFamily="34" charset="0"/>
          <a:buNone/>
          <a:defRPr sz="1400" dirty="0" err="1" smtClean="0"/>
        </a:defPPr>
      </a:lstStyle>
    </a:txDef>
  </a:objectDefaults>
  <a:extraClrSchemeLst>
    <a:extraClrScheme>
      <a:clrScheme name="energy practice template 1">
        <a:dk1>
          <a:srgbClr val="000000"/>
        </a:dk1>
        <a:lt1>
          <a:srgbClr val="FFFFFF"/>
        </a:lt1>
        <a:dk2>
          <a:srgbClr val="5C1C49"/>
        </a:dk2>
        <a:lt2>
          <a:srgbClr val="B3C4D1"/>
        </a:lt2>
        <a:accent1>
          <a:srgbClr val="093678"/>
        </a:accent1>
        <a:accent2>
          <a:srgbClr val="FDDC51"/>
        </a:accent2>
        <a:accent3>
          <a:srgbClr val="FFFFFF"/>
        </a:accent3>
        <a:accent4>
          <a:srgbClr val="000000"/>
        </a:accent4>
        <a:accent5>
          <a:srgbClr val="AAAEBE"/>
        </a:accent5>
        <a:accent6>
          <a:srgbClr val="E5C749"/>
        </a:accent6>
        <a:hlink>
          <a:srgbClr val="8F2E00"/>
        </a:hlink>
        <a:folHlink>
          <a:srgbClr val="3399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Custom Color 1">
      <a:srgbClr val="5C2801"/>
    </a:custClr>
    <a:custClr name="Custom Color 2">
      <a:srgbClr val="8F2E00"/>
    </a:custClr>
    <a:custClr name="Custom Color 3">
      <a:srgbClr val="B16D4D"/>
    </a:custClr>
    <a:custClr name="Custom Color 4">
      <a:srgbClr val="9D7792"/>
    </a:custClr>
    <a:custClr name="Custom Color 5">
      <a:srgbClr val="5B7FB5"/>
    </a:custClr>
    <a:custClr name="Custom Color 6">
      <a:srgbClr val="2D9F97"/>
    </a:custClr>
    <a:custClr name="Custom Color 7">
      <a:srgbClr val="79805A"/>
    </a:custClr>
  </a:custClrLst>
</a:theme>
</file>

<file path=ppt/theme/theme3.xml><?xml version="1.0" encoding="utf-8"?>
<a:theme xmlns:a="http://schemas.openxmlformats.org/drawingml/2006/main" name="1_Energy Portmen">
  <a:themeElements>
    <a:clrScheme name="NCI 2010 Colors">
      <a:dk1>
        <a:srgbClr val="000000"/>
      </a:dk1>
      <a:lt1>
        <a:srgbClr val="FFFFFF"/>
      </a:lt1>
      <a:dk2>
        <a:srgbClr val="6F6754"/>
      </a:dk2>
      <a:lt2>
        <a:srgbClr val="B7B09F"/>
      </a:lt2>
      <a:accent1>
        <a:srgbClr val="E5C749"/>
      </a:accent1>
      <a:accent2>
        <a:srgbClr val="850C70"/>
      </a:accent2>
      <a:accent3>
        <a:srgbClr val="00539B"/>
      </a:accent3>
      <a:accent4>
        <a:srgbClr val="007F7B"/>
      </a:accent4>
      <a:accent5>
        <a:srgbClr val="566C11"/>
      </a:accent5>
      <a:accent6>
        <a:srgbClr val="A15F00"/>
      </a:accent6>
      <a:hlink>
        <a:srgbClr val="5C2801"/>
      </a:hlink>
      <a:folHlink>
        <a:srgbClr val="8F2E00"/>
      </a:folHlink>
    </a:clrScheme>
    <a:fontScheme name="energy practice template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effectLst/>
      </a:spPr>
      <a:bodyPr tIns="91440" bIns="91440" rtlCol="0" anchor="ctr"/>
      <a:lstStyle>
        <a:defPPr algn="ctr">
          <a:defRPr sz="1400" dirty="0" smtClean="0"/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Palatino Linotype" pitchFamily="18" charset="0"/>
          </a:defRPr>
        </a:defPPr>
      </a:lstStyle>
    </a:lnDef>
    <a:txDef>
      <a:spPr>
        <a:noFill/>
      </a:spPr>
      <a:bodyPr wrap="square" tIns="91440" bIns="91440" rtlCol="0">
        <a:noAutofit/>
      </a:bodyPr>
      <a:lstStyle>
        <a:defPPr marL="0" indent="0">
          <a:buFont typeface="Arial" pitchFamily="34" charset="0"/>
          <a:buNone/>
          <a:defRPr sz="1400" dirty="0" err="1" smtClean="0"/>
        </a:defPPr>
      </a:lstStyle>
    </a:txDef>
  </a:objectDefaults>
  <a:extraClrSchemeLst>
    <a:extraClrScheme>
      <a:clrScheme name="energy practice template 1">
        <a:dk1>
          <a:srgbClr val="000000"/>
        </a:dk1>
        <a:lt1>
          <a:srgbClr val="FFFFFF"/>
        </a:lt1>
        <a:dk2>
          <a:srgbClr val="5C1C49"/>
        </a:dk2>
        <a:lt2>
          <a:srgbClr val="B3C4D1"/>
        </a:lt2>
        <a:accent1>
          <a:srgbClr val="093678"/>
        </a:accent1>
        <a:accent2>
          <a:srgbClr val="FDDC51"/>
        </a:accent2>
        <a:accent3>
          <a:srgbClr val="FFFFFF"/>
        </a:accent3>
        <a:accent4>
          <a:srgbClr val="000000"/>
        </a:accent4>
        <a:accent5>
          <a:srgbClr val="AAAEBE"/>
        </a:accent5>
        <a:accent6>
          <a:srgbClr val="E5C749"/>
        </a:accent6>
        <a:hlink>
          <a:srgbClr val="8F2E00"/>
        </a:hlink>
        <a:folHlink>
          <a:srgbClr val="3399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Custom Color 1">
      <a:srgbClr val="5C2801"/>
    </a:custClr>
    <a:custClr name="Custom Color 2">
      <a:srgbClr val="8F2E00"/>
    </a:custClr>
    <a:custClr name="Custom Color 3">
      <a:srgbClr val="B16D4D"/>
    </a:custClr>
    <a:custClr name="Custom Color 4">
      <a:srgbClr val="9D7792"/>
    </a:custClr>
    <a:custClr name="Custom Color 5">
      <a:srgbClr val="5B7FB5"/>
    </a:custClr>
    <a:custClr name="Custom Color 6">
      <a:srgbClr val="2D9F97"/>
    </a:custClr>
    <a:custClr name="Custom Color 7">
      <a:srgbClr val="79805A"/>
    </a:custClr>
  </a:custClr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GL-Garrad-Hassan-Powerpoint-Template-Dec-2010">
    <a:majorFont>
      <a:latin typeface="Arial"/>
      <a:ea typeface=""/>
      <a:cs typeface="Arial"/>
    </a:majorFont>
    <a:minorFont>
      <a:latin typeface="Arial Narrow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5212</TotalTime>
  <Words>115</Words>
  <Application>Microsoft Office PowerPoint</Application>
  <PresentationFormat>On-screen Show (4:3)</PresentationFormat>
  <Paragraphs>25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TPWind_ template</vt:lpstr>
      <vt:lpstr>Energy Portmen</vt:lpstr>
      <vt:lpstr>1_Energy Portmen</vt:lpstr>
      <vt:lpstr>The European wind energy industry skills gap</vt:lpstr>
      <vt:lpstr>5 Recommendations for progress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nicolas.fichaux</dc:creator>
  <cp:lastModifiedBy>tom.rowe</cp:lastModifiedBy>
  <cp:revision>307</cp:revision>
  <dcterms:created xsi:type="dcterms:W3CDTF">2007-03-15T09:39:32Z</dcterms:created>
  <dcterms:modified xsi:type="dcterms:W3CDTF">2013-02-01T18:02:36Z</dcterms:modified>
</cp:coreProperties>
</file>