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0" r:id="rId2"/>
    <p:sldId id="285" r:id="rId3"/>
    <p:sldId id="257" r:id="rId4"/>
    <p:sldId id="258" r:id="rId5"/>
    <p:sldId id="265" r:id="rId6"/>
    <p:sldId id="269" r:id="rId7"/>
    <p:sldId id="272" r:id="rId8"/>
    <p:sldId id="274" r:id="rId9"/>
    <p:sldId id="275" r:id="rId10"/>
    <p:sldId id="276" r:id="rId11"/>
    <p:sldId id="277" r:id="rId12"/>
    <p:sldId id="278" r:id="rId13"/>
    <p:sldId id="279" r:id="rId14"/>
    <p:sldId id="280" r:id="rId15"/>
    <p:sldId id="281" r:id="rId16"/>
    <p:sldId id="282" r:id="rId17"/>
    <p:sldId id="290" r:id="rId18"/>
    <p:sldId id="283" r:id="rId19"/>
    <p:sldId id="286" r:id="rId20"/>
    <p:sldId id="287" r:id="rId21"/>
    <p:sldId id="288" r:id="rId22"/>
    <p:sldId id="289"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thanasia.arapogiann" initials="a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89" autoAdjust="0"/>
  </p:normalViewPr>
  <p:slideViewPr>
    <p:cSldViewPr snapToObjects="1" showGuides="1">
      <p:cViewPr varScale="1">
        <p:scale>
          <a:sx n="68" d="100"/>
          <a:sy n="68" d="100"/>
        </p:scale>
        <p:origin x="-2202" y="-114"/>
      </p:cViewPr>
      <p:guideLst>
        <p:guide orient="horz" pos="432"/>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4B718EE-1159-4B5C-8FA5-384CCE781EF6}" type="datetimeFigureOut">
              <a:rPr lang="en-US" smtClean="0"/>
              <a:pPr/>
              <a:t>3/11/2011</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3D2F892-0DB2-46B5-ABB3-B531D3CC906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B6A2AD2-5C6E-4D84-8122-71BDED3945C5}" type="datetimeFigureOut">
              <a:rPr lang="en-GB" smtClean="0"/>
              <a:pPr/>
              <a:t>11/03/2011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35FBEF-F43D-4F23-BB38-17662A1F32D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22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The share of 2010 installations in terms of capacity and manufacturers</a:t>
            </a:r>
            <a:r>
              <a:rPr lang="en-GB" sz="2000" baseline="0" dirty="0" smtClean="0"/>
              <a:t> can be seen in these two graphs. UK was leading in installed capacity followed by Denmark Belgium Germany and Finland. Looking in the foundation types, </a:t>
            </a:r>
            <a:r>
              <a:rPr lang="en-GB" sz="2000" baseline="0" dirty="0" err="1" smtClean="0"/>
              <a:t>monopiles</a:t>
            </a:r>
            <a:r>
              <a:rPr lang="en-GB" sz="2000" baseline="0" dirty="0" smtClean="0"/>
              <a:t> prevailed in 2010, followed by gravity structures jacket, </a:t>
            </a:r>
            <a:r>
              <a:rPr lang="en-GB" sz="2000" baseline="0" dirty="0" err="1" smtClean="0"/>
              <a:t>tripile</a:t>
            </a:r>
            <a:r>
              <a:rPr lang="en-GB" sz="2000" baseline="0" dirty="0" smtClean="0"/>
              <a:t> and finally one Floating wind turbine in Norway. </a:t>
            </a:r>
          </a:p>
          <a:p>
            <a:endParaRPr lang="en-US"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35FBEF-F43D-4F23-BB38-17662A1F32D2}"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35FBEF-F43D-4F23-BB38-17662A1F32D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5935FBEF-F43D-4F23-BB38-17662A1F32D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5" descr="foto.jpg"/>
          <p:cNvPicPr>
            <a:picLocks noChangeAspect="1"/>
          </p:cNvPicPr>
          <p:nvPr userDrawn="1"/>
        </p:nvPicPr>
        <p:blipFill>
          <a:blip r:embed="rId2"/>
          <a:srcRect/>
          <a:stretch>
            <a:fillRect/>
          </a:stretch>
        </p:blipFill>
        <p:spPr bwMode="auto">
          <a:xfrm>
            <a:off x="0" y="968375"/>
            <a:ext cx="9144000" cy="3962400"/>
          </a:xfrm>
          <a:prstGeom prst="rect">
            <a:avLst/>
          </a:prstGeom>
          <a:noFill/>
          <a:ln w="9525">
            <a:noFill/>
            <a:miter lim="800000"/>
            <a:headEnd/>
            <a:tailEnd/>
          </a:ln>
        </p:spPr>
      </p:pic>
      <p:sp>
        <p:nvSpPr>
          <p:cNvPr id="8" name="Rectangle 7"/>
          <p:cNvSpPr>
            <a:spLocks noChangeArrowheads="1"/>
          </p:cNvSpPr>
          <p:nvPr userDrawn="1"/>
        </p:nvSpPr>
        <p:spPr bwMode="auto">
          <a:xfrm>
            <a:off x="0" y="4697413"/>
            <a:ext cx="9144000" cy="2160587"/>
          </a:xfrm>
          <a:prstGeom prst="rect">
            <a:avLst/>
          </a:prstGeom>
          <a:gradFill rotWithShape="1">
            <a:gsLst>
              <a:gs pos="0">
                <a:srgbClr val="004A8F"/>
              </a:gs>
              <a:gs pos="53000">
                <a:srgbClr val="004A8F"/>
              </a:gs>
              <a:gs pos="100000">
                <a:srgbClr val="78B8E5"/>
              </a:gs>
            </a:gsLst>
            <a:lin ang="1560000"/>
          </a:gradFill>
          <a:ln w="63500">
            <a:noFill/>
            <a:round/>
            <a:headEnd/>
            <a:tailEnd/>
          </a:ln>
        </p:spPr>
        <p:txBody>
          <a:bodyPr wrap="none">
            <a:prstTxWarp prst="textNoShape">
              <a:avLst/>
            </a:prstTxWarp>
            <a:spAutoFit/>
          </a:bodyPr>
          <a:lstStyle/>
          <a:p>
            <a:pPr eaLnBrk="0" fontAlgn="auto" hangingPunct="0">
              <a:spcBef>
                <a:spcPts val="0"/>
              </a:spcBef>
              <a:spcAft>
                <a:spcPts val="0"/>
              </a:spcAft>
              <a:defRPr/>
            </a:pPr>
            <a:endParaRPr lang="en-GB" sz="2400" baseline="-25000">
              <a:latin typeface="Franklin Gothic Book" pitchFamily="-106" charset="0"/>
              <a:ea typeface="+mn-ea"/>
              <a:cs typeface="+mn-cs"/>
            </a:endParaRPr>
          </a:p>
        </p:txBody>
      </p:sp>
      <p:sp>
        <p:nvSpPr>
          <p:cNvPr id="9" name="Rectangle 11"/>
          <p:cNvSpPr>
            <a:spLocks noChangeArrowheads="1"/>
          </p:cNvSpPr>
          <p:nvPr userDrawn="1"/>
        </p:nvSpPr>
        <p:spPr bwMode="auto">
          <a:xfrm>
            <a:off x="0" y="4640263"/>
            <a:ext cx="9144000" cy="76200"/>
          </a:xfrm>
          <a:prstGeom prst="rect">
            <a:avLst/>
          </a:prstGeom>
          <a:solidFill>
            <a:schemeClr val="bg1"/>
          </a:solidFill>
          <a:ln w="63500">
            <a:noFill/>
            <a:round/>
            <a:headEnd/>
            <a:tailEnd/>
          </a:ln>
        </p:spPr>
        <p:txBody>
          <a:bodyPr wrap="none">
            <a:prstTxWarp prst="textNoShape">
              <a:avLst/>
            </a:prstTxWarp>
            <a:spAutoFit/>
          </a:bodyPr>
          <a:lstStyle/>
          <a:p>
            <a:pPr eaLnBrk="0" fontAlgn="auto" hangingPunct="0">
              <a:spcBef>
                <a:spcPts val="0"/>
              </a:spcBef>
              <a:spcAft>
                <a:spcPts val="0"/>
              </a:spcAft>
              <a:defRPr/>
            </a:pPr>
            <a:endParaRPr lang="en-GB" sz="2400" baseline="-25000">
              <a:latin typeface="Franklin Gothic Book" pitchFamily="-106" charset="0"/>
              <a:ea typeface="+mn-ea"/>
              <a:cs typeface="+mn-cs"/>
            </a:endParaRPr>
          </a:p>
        </p:txBody>
      </p:sp>
      <p:pic>
        <p:nvPicPr>
          <p:cNvPr id="10" name="Picture 9" descr="EWEAlogo ppt.jpg"/>
          <p:cNvPicPr>
            <a:picLocks noChangeAspect="1"/>
          </p:cNvPicPr>
          <p:nvPr userDrawn="1"/>
        </p:nvPicPr>
        <p:blipFill>
          <a:blip r:embed="rId3"/>
          <a:srcRect/>
          <a:stretch>
            <a:fillRect/>
          </a:stretch>
        </p:blipFill>
        <p:spPr bwMode="auto">
          <a:xfrm>
            <a:off x="76200" y="369888"/>
            <a:ext cx="2579688" cy="646112"/>
          </a:xfrm>
          <a:prstGeom prst="rect">
            <a:avLst/>
          </a:prstGeom>
          <a:noFill/>
          <a:ln w="9525">
            <a:noFill/>
            <a:miter lim="800000"/>
            <a:headEnd/>
            <a:tailEnd/>
          </a:ln>
        </p:spPr>
      </p:pic>
      <p:pic>
        <p:nvPicPr>
          <p:cNvPr id="11" name="Picture 19" descr="foto2.ai"/>
          <p:cNvPicPr>
            <a:picLocks noChangeAspect="1"/>
          </p:cNvPicPr>
          <p:nvPr userDrawn="1"/>
        </p:nvPicPr>
        <p:blipFill>
          <a:blip r:embed="rId4"/>
          <a:srcRect/>
          <a:stretch>
            <a:fillRect/>
          </a:stretch>
        </p:blipFill>
        <p:spPr bwMode="auto">
          <a:xfrm>
            <a:off x="-80963" y="863600"/>
            <a:ext cx="9305926" cy="928688"/>
          </a:xfrm>
          <a:prstGeom prst="rect">
            <a:avLst/>
          </a:prstGeom>
          <a:noFill/>
          <a:ln w="9525">
            <a:noFill/>
            <a:miter lim="800000"/>
            <a:headEnd/>
            <a:tailEnd/>
          </a:ln>
        </p:spPr>
      </p:pic>
      <p:sp>
        <p:nvSpPr>
          <p:cNvPr id="2" name="Title 1"/>
          <p:cNvSpPr>
            <a:spLocks noGrp="1"/>
          </p:cNvSpPr>
          <p:nvPr>
            <p:ph type="ctrTitle"/>
          </p:nvPr>
        </p:nvSpPr>
        <p:spPr>
          <a:xfrm>
            <a:off x="152400" y="4832349"/>
            <a:ext cx="7010400" cy="1851025"/>
          </a:xfrm>
        </p:spPr>
        <p:txBody>
          <a:bodyPr anchor="t" anchorCtr="0">
            <a:normAutofit/>
          </a:bodyPr>
          <a:lstStyle>
            <a:lvl1pPr>
              <a:defRPr sz="3600">
                <a:solidFill>
                  <a:schemeClr val="bg1"/>
                </a:solidFill>
                <a:latin typeface="Franklin Gothic Medium"/>
                <a:cs typeface="Franklin Gothic Medium"/>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5410200"/>
            <a:ext cx="6553200" cy="990600"/>
          </a:xfrm>
        </p:spPr>
        <p:txBody>
          <a:bodyPr vert="horz" anchor="t" anchorCtr="0">
            <a:no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3"/>
          <p:cNvSpPr>
            <a:spLocks noGrp="1"/>
          </p:cNvSpPr>
          <p:nvPr>
            <p:ph type="body" sz="half" idx="2"/>
          </p:nvPr>
        </p:nvSpPr>
        <p:spPr>
          <a:xfrm>
            <a:off x="152400" y="6053137"/>
            <a:ext cx="3657600" cy="630237"/>
          </a:xfrm>
        </p:spPr>
        <p:txBody>
          <a:bodyPr>
            <a:no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0"/>
          </p:nvPr>
        </p:nvSpPr>
        <p:spPr>
          <a:xfrm>
            <a:off x="5410200" y="6380163"/>
            <a:ext cx="3657600" cy="630237"/>
          </a:xfrm>
        </p:spPr>
        <p:txBody>
          <a:bodyPr>
            <a:noAutofit/>
          </a:bodyPr>
          <a:lstStyle>
            <a:lvl1pPr marL="0" indent="0" algn="r">
              <a:buNone/>
              <a:defRPr sz="12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600200"/>
            <a:ext cx="7848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and ppt copy 2.ai"/>
          <p:cNvPicPr>
            <a:picLocks noChangeAspect="1"/>
          </p:cNvPicPr>
          <p:nvPr userDrawn="1"/>
        </p:nvPicPr>
        <p:blipFill>
          <a:blip r:embed="rId2"/>
          <a:srcRect/>
          <a:stretch>
            <a:fillRect/>
          </a:stretch>
        </p:blipFill>
        <p:spPr bwMode="auto">
          <a:xfrm>
            <a:off x="-127000" y="-84138"/>
            <a:ext cx="1193800" cy="7034213"/>
          </a:xfrm>
          <a:prstGeom prst="rect">
            <a:avLst/>
          </a:prstGeom>
          <a:noFill/>
          <a:ln w="9525">
            <a:noFill/>
            <a:miter lim="800000"/>
            <a:headEnd/>
            <a:tailEnd/>
          </a:ln>
        </p:spPr>
      </p:pic>
      <p:pic>
        <p:nvPicPr>
          <p:cNvPr id="8" name="Picture 9"/>
          <p:cNvPicPr>
            <a:picLocks noChangeAspect="1" noChangeArrowheads="1"/>
          </p:cNvPicPr>
          <p:nvPr userDrawn="1"/>
        </p:nvPicPr>
        <p:blipFill>
          <a:blip r:embed="rId3"/>
          <a:srcRect/>
          <a:stretch>
            <a:fillRect/>
          </a:stretch>
        </p:blipFill>
        <p:spPr bwMode="auto">
          <a:xfrm>
            <a:off x="6324600" y="152400"/>
            <a:ext cx="2700338" cy="676275"/>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5407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54075"/>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band ppt copy 2.ai"/>
          <p:cNvPicPr>
            <a:picLocks noChangeAspect="1"/>
          </p:cNvPicPr>
          <p:nvPr userDrawn="1"/>
        </p:nvPicPr>
        <p:blipFill>
          <a:blip r:embed="rId2"/>
          <a:srcRect/>
          <a:stretch>
            <a:fillRect/>
          </a:stretch>
        </p:blipFill>
        <p:spPr bwMode="auto">
          <a:xfrm>
            <a:off x="-127000" y="-84138"/>
            <a:ext cx="1193800" cy="7034213"/>
          </a:xfrm>
          <a:prstGeom prst="rect">
            <a:avLst/>
          </a:prstGeom>
          <a:noFill/>
          <a:ln w="9525">
            <a:noFill/>
            <a:miter lim="800000"/>
            <a:headEnd/>
            <a:tailEnd/>
          </a:ln>
        </p:spPr>
      </p:pic>
      <p:pic>
        <p:nvPicPr>
          <p:cNvPr id="8" name="Picture 9"/>
          <p:cNvPicPr>
            <a:picLocks noChangeAspect="1" noChangeArrowheads="1"/>
          </p:cNvPicPr>
          <p:nvPr userDrawn="1"/>
        </p:nvPicPr>
        <p:blipFill>
          <a:blip r:embed="rId3"/>
          <a:srcRect/>
          <a:stretch>
            <a:fillRect/>
          </a:stretch>
        </p:blipFill>
        <p:spPr bwMode="auto">
          <a:xfrm>
            <a:off x="6324600" y="152400"/>
            <a:ext cx="2700338" cy="676275"/>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20EFD0-94DB-5B44-9CC6-42AF3E809948}" type="datetimeFigureOut">
              <a:rPr lang="en-US" smtClean="0"/>
              <a:pPr/>
              <a:t>3/11/2011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E54B3E-A106-174D-BFFD-0E66907FA7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90600" y="1600200"/>
            <a:ext cx="792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5" descr="band ppt copy 2.ai"/>
          <p:cNvPicPr>
            <a:picLocks noChangeAspect="1"/>
          </p:cNvPicPr>
          <p:nvPr userDrawn="1"/>
        </p:nvPicPr>
        <p:blipFill>
          <a:blip r:embed="rId2"/>
          <a:srcRect/>
          <a:stretch>
            <a:fillRect/>
          </a:stretch>
        </p:blipFill>
        <p:spPr bwMode="auto">
          <a:xfrm>
            <a:off x="-127000" y="-84138"/>
            <a:ext cx="1193800" cy="7034213"/>
          </a:xfrm>
          <a:prstGeom prst="rect">
            <a:avLst/>
          </a:prstGeom>
          <a:noFill/>
          <a:ln w="9525">
            <a:noFill/>
            <a:miter lim="800000"/>
            <a:headEnd/>
            <a:tailEnd/>
          </a:ln>
        </p:spPr>
      </p:pic>
      <p:pic>
        <p:nvPicPr>
          <p:cNvPr id="8" name="Picture 9"/>
          <p:cNvPicPr>
            <a:picLocks noChangeAspect="1" noChangeArrowheads="1"/>
          </p:cNvPicPr>
          <p:nvPr userDrawn="1"/>
        </p:nvPicPr>
        <p:blipFill>
          <a:blip r:embed="rId3"/>
          <a:srcRect/>
          <a:stretch>
            <a:fillRect/>
          </a:stretch>
        </p:blipFill>
        <p:spPr bwMode="auto">
          <a:xfrm>
            <a:off x="6324600" y="152400"/>
            <a:ext cx="2700338" cy="6762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photo ppt.jpg"/>
          <p:cNvPicPr>
            <a:picLocks noChangeAspect="1"/>
          </p:cNvPicPr>
          <p:nvPr userDrawn="1"/>
        </p:nvPicPr>
        <p:blipFill>
          <a:blip r:embed="rId2"/>
          <a:stretch>
            <a:fillRect/>
          </a:stretch>
        </p:blipFill>
        <p:spPr>
          <a:xfrm>
            <a:off x="0" y="1143000"/>
            <a:ext cx="4215590" cy="5715000"/>
          </a:xfrm>
          <a:prstGeom prst="rect">
            <a:avLst/>
          </a:prstGeom>
        </p:spPr>
      </p:pic>
      <p:sp>
        <p:nvSpPr>
          <p:cNvPr id="7" name="Rectangle 10"/>
          <p:cNvSpPr>
            <a:spLocks noChangeArrowheads="1"/>
          </p:cNvSpPr>
          <p:nvPr userDrawn="1"/>
        </p:nvSpPr>
        <p:spPr bwMode="auto">
          <a:xfrm>
            <a:off x="3024000" y="1000125"/>
            <a:ext cx="6120000" cy="5868988"/>
          </a:xfrm>
          <a:prstGeom prst="rect">
            <a:avLst/>
          </a:prstGeom>
          <a:gradFill rotWithShape="1">
            <a:gsLst>
              <a:gs pos="0">
                <a:srgbClr val="004A8F"/>
              </a:gs>
              <a:gs pos="53000">
                <a:srgbClr val="004A8F"/>
              </a:gs>
              <a:gs pos="100000">
                <a:srgbClr val="78B8E5"/>
              </a:gs>
            </a:gsLst>
            <a:lin ang="1560000"/>
          </a:gradFill>
          <a:ln w="63500">
            <a:noFill/>
            <a:round/>
            <a:headEnd/>
            <a:tailEnd/>
          </a:ln>
        </p:spPr>
        <p:txBody>
          <a:bodyPr wrap="none">
            <a:prstTxWarp prst="textNoShape">
              <a:avLst/>
            </a:prstTxWarp>
            <a:spAutoFit/>
          </a:bodyPr>
          <a:lstStyle/>
          <a:p>
            <a:pPr eaLnBrk="0" fontAlgn="auto" hangingPunct="0">
              <a:spcBef>
                <a:spcPts val="0"/>
              </a:spcBef>
              <a:spcAft>
                <a:spcPts val="0"/>
              </a:spcAft>
              <a:defRPr/>
            </a:pPr>
            <a:endParaRPr lang="en-GB" sz="2400" baseline="-25000">
              <a:latin typeface="Franklin Gothic Book" pitchFamily="-106" charset="0"/>
              <a:ea typeface="+mn-ea"/>
              <a:cs typeface="+mn-cs"/>
            </a:endParaRPr>
          </a:p>
        </p:txBody>
      </p:sp>
      <p:pic>
        <p:nvPicPr>
          <p:cNvPr id="8" name="Picture 19" descr="foto2.ai"/>
          <p:cNvPicPr>
            <a:picLocks noChangeAspect="1"/>
          </p:cNvPicPr>
          <p:nvPr userDrawn="1"/>
        </p:nvPicPr>
        <p:blipFill>
          <a:blip r:embed="rId3"/>
          <a:srcRect/>
          <a:stretch>
            <a:fillRect/>
          </a:stretch>
        </p:blipFill>
        <p:spPr bwMode="auto">
          <a:xfrm>
            <a:off x="-85725" y="908050"/>
            <a:ext cx="9305925" cy="928688"/>
          </a:xfrm>
          <a:prstGeom prst="rect">
            <a:avLst/>
          </a:prstGeom>
          <a:noFill/>
          <a:ln w="9525">
            <a:noFill/>
            <a:miter lim="800000"/>
            <a:headEnd/>
            <a:tailEnd/>
          </a:ln>
        </p:spPr>
      </p:pic>
      <p:pic>
        <p:nvPicPr>
          <p:cNvPr id="9" name="Picture 9" descr="EWEAlogo ppt.jpg"/>
          <p:cNvPicPr>
            <a:picLocks noChangeAspect="1"/>
          </p:cNvPicPr>
          <p:nvPr userDrawn="1"/>
        </p:nvPicPr>
        <p:blipFill>
          <a:blip r:embed="rId4"/>
          <a:srcRect/>
          <a:stretch>
            <a:fillRect/>
          </a:stretch>
        </p:blipFill>
        <p:spPr bwMode="auto">
          <a:xfrm>
            <a:off x="381000" y="369888"/>
            <a:ext cx="2579688" cy="646112"/>
          </a:xfrm>
          <a:prstGeom prst="rect">
            <a:avLst/>
          </a:prstGeom>
          <a:noFill/>
          <a:ln w="9525">
            <a:noFill/>
            <a:miter lim="800000"/>
            <a:headEnd/>
            <a:tailEnd/>
          </a:ln>
        </p:spPr>
      </p:pic>
      <p:sp>
        <p:nvSpPr>
          <p:cNvPr id="2" name="Title 1"/>
          <p:cNvSpPr>
            <a:spLocks noGrp="1"/>
          </p:cNvSpPr>
          <p:nvPr>
            <p:ph type="title"/>
          </p:nvPr>
        </p:nvSpPr>
        <p:spPr>
          <a:xfrm>
            <a:off x="3429000" y="3429000"/>
            <a:ext cx="5334000" cy="1752600"/>
          </a:xfrm>
        </p:spPr>
        <p:txBody>
          <a:bodyPr anchor="t">
            <a:normAutofit/>
          </a:bodyPr>
          <a:lstStyle>
            <a:lvl1pPr algn="l">
              <a:defRPr sz="2600" b="1" cap="none">
                <a:solidFill>
                  <a:srgbClr val="FFFFFF"/>
                </a:solidFill>
              </a:defRPr>
            </a:lvl1pPr>
          </a:lstStyle>
          <a:p>
            <a:r>
              <a:rPr lang="en-US" smtClean="0"/>
              <a:t>Click to edit Master title style</a:t>
            </a:r>
            <a:endParaRPr lang="en-US" dirty="0"/>
          </a:p>
        </p:txBody>
      </p:sp>
      <p:sp>
        <p:nvSpPr>
          <p:cNvPr id="11" name="Rectangle 10"/>
          <p:cNvSpPr/>
          <p:nvPr userDrawn="1"/>
        </p:nvSpPr>
        <p:spPr>
          <a:xfrm>
            <a:off x="3024000" y="1143000"/>
            <a:ext cx="4489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5" descr="band ppt copy 2.ai"/>
          <p:cNvPicPr>
            <a:picLocks noChangeAspect="1"/>
          </p:cNvPicPr>
          <p:nvPr userDrawn="1"/>
        </p:nvPicPr>
        <p:blipFill>
          <a:blip r:embed="rId2"/>
          <a:srcRect/>
          <a:stretch>
            <a:fillRect/>
          </a:stretch>
        </p:blipFill>
        <p:spPr bwMode="auto">
          <a:xfrm>
            <a:off x="-127000" y="-84138"/>
            <a:ext cx="1193800" cy="7034213"/>
          </a:xfrm>
          <a:prstGeom prst="rect">
            <a:avLst/>
          </a:prstGeom>
          <a:noFill/>
          <a:ln w="9525">
            <a:noFill/>
            <a:miter lim="800000"/>
            <a:headEnd/>
            <a:tailEnd/>
          </a:ln>
        </p:spPr>
      </p:pic>
      <p:pic>
        <p:nvPicPr>
          <p:cNvPr id="9" name="Picture 9"/>
          <p:cNvPicPr>
            <a:picLocks noChangeAspect="1" noChangeArrowheads="1"/>
          </p:cNvPicPr>
          <p:nvPr userDrawn="1"/>
        </p:nvPicPr>
        <p:blipFill>
          <a:blip r:embed="rId3"/>
          <a:srcRect/>
          <a:stretch>
            <a:fillRect/>
          </a:stretch>
        </p:blipFill>
        <p:spPr bwMode="auto">
          <a:xfrm>
            <a:off x="6324600" y="152400"/>
            <a:ext cx="2700338" cy="6762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498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98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5" descr="band ppt copy 2.ai"/>
          <p:cNvPicPr>
            <a:picLocks noChangeAspect="1"/>
          </p:cNvPicPr>
          <p:nvPr userDrawn="1"/>
        </p:nvPicPr>
        <p:blipFill>
          <a:blip r:embed="rId2"/>
          <a:srcRect/>
          <a:stretch>
            <a:fillRect/>
          </a:stretch>
        </p:blipFill>
        <p:spPr bwMode="auto">
          <a:xfrm>
            <a:off x="-127000" y="-84138"/>
            <a:ext cx="1193800" cy="7034213"/>
          </a:xfrm>
          <a:prstGeom prst="rect">
            <a:avLst/>
          </a:prstGeom>
          <a:noFill/>
          <a:ln w="9525">
            <a:noFill/>
            <a:miter lim="800000"/>
            <a:headEnd/>
            <a:tailEnd/>
          </a:ln>
        </p:spPr>
      </p:pic>
      <p:pic>
        <p:nvPicPr>
          <p:cNvPr id="11" name="Picture 9"/>
          <p:cNvPicPr>
            <a:picLocks noChangeAspect="1" noChangeArrowheads="1"/>
          </p:cNvPicPr>
          <p:nvPr userDrawn="1"/>
        </p:nvPicPr>
        <p:blipFill>
          <a:blip r:embed="rId3"/>
          <a:srcRect/>
          <a:stretch>
            <a:fillRect/>
          </a:stretch>
        </p:blipFill>
        <p:spPr bwMode="auto">
          <a:xfrm>
            <a:off x="6324600" y="152400"/>
            <a:ext cx="2700338" cy="6762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6" name="Picture 5" descr="band ppt copy 2.ai"/>
          <p:cNvPicPr>
            <a:picLocks noChangeAspect="1"/>
          </p:cNvPicPr>
          <p:nvPr userDrawn="1"/>
        </p:nvPicPr>
        <p:blipFill>
          <a:blip r:embed="rId2"/>
          <a:srcRect/>
          <a:stretch>
            <a:fillRect/>
          </a:stretch>
        </p:blipFill>
        <p:spPr bwMode="auto">
          <a:xfrm>
            <a:off x="-127000" y="-84138"/>
            <a:ext cx="1193800" cy="7034213"/>
          </a:xfrm>
          <a:prstGeom prst="rect">
            <a:avLst/>
          </a:prstGeom>
          <a:noFill/>
          <a:ln w="9525">
            <a:noFill/>
            <a:miter lim="800000"/>
            <a:headEnd/>
            <a:tailEnd/>
          </a:ln>
        </p:spPr>
      </p:pic>
      <p:pic>
        <p:nvPicPr>
          <p:cNvPr id="7" name="Picture 9"/>
          <p:cNvPicPr>
            <a:picLocks noChangeAspect="1" noChangeArrowheads="1"/>
          </p:cNvPicPr>
          <p:nvPr userDrawn="1"/>
        </p:nvPicPr>
        <p:blipFill>
          <a:blip r:embed="rId3"/>
          <a:srcRect/>
          <a:stretch>
            <a:fillRect/>
          </a:stretch>
        </p:blipFill>
        <p:spPr bwMode="auto">
          <a:xfrm>
            <a:off x="6324600" y="152400"/>
            <a:ext cx="2700338" cy="67627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1000125"/>
            <a:ext cx="9144000" cy="5868988"/>
          </a:xfrm>
          <a:prstGeom prst="rect">
            <a:avLst/>
          </a:prstGeom>
          <a:gradFill rotWithShape="1">
            <a:gsLst>
              <a:gs pos="0">
                <a:srgbClr val="004A8F"/>
              </a:gs>
              <a:gs pos="53000">
                <a:srgbClr val="004A8F"/>
              </a:gs>
              <a:gs pos="100000">
                <a:srgbClr val="78B8E5"/>
              </a:gs>
            </a:gsLst>
            <a:lin ang="1560000"/>
          </a:gradFill>
          <a:ln w="63500">
            <a:noFill/>
            <a:round/>
            <a:headEnd/>
            <a:tailEnd/>
          </a:ln>
        </p:spPr>
        <p:txBody>
          <a:bodyPr wrap="none">
            <a:prstTxWarp prst="textNoShape">
              <a:avLst/>
            </a:prstTxWarp>
            <a:spAutoFit/>
          </a:bodyPr>
          <a:lstStyle/>
          <a:p>
            <a:pPr eaLnBrk="0" fontAlgn="auto" hangingPunct="0">
              <a:spcBef>
                <a:spcPts val="0"/>
              </a:spcBef>
              <a:spcAft>
                <a:spcPts val="0"/>
              </a:spcAft>
              <a:defRPr/>
            </a:pPr>
            <a:endParaRPr lang="en-GB" sz="2400" baseline="-25000">
              <a:latin typeface="Franklin Gothic Book" pitchFamily="-106" charset="0"/>
              <a:ea typeface="+mn-ea"/>
              <a:cs typeface="+mn-cs"/>
            </a:endParaRPr>
          </a:p>
        </p:txBody>
      </p:sp>
      <p:pic>
        <p:nvPicPr>
          <p:cNvPr id="8" name="Picture 19" descr="foto2.ai"/>
          <p:cNvPicPr>
            <a:picLocks noChangeAspect="1"/>
          </p:cNvPicPr>
          <p:nvPr userDrawn="1"/>
        </p:nvPicPr>
        <p:blipFill>
          <a:blip r:embed="rId2"/>
          <a:srcRect/>
          <a:stretch>
            <a:fillRect/>
          </a:stretch>
        </p:blipFill>
        <p:spPr bwMode="auto">
          <a:xfrm>
            <a:off x="-85725" y="908050"/>
            <a:ext cx="9305925" cy="928688"/>
          </a:xfrm>
          <a:prstGeom prst="rect">
            <a:avLst/>
          </a:prstGeom>
          <a:noFill/>
          <a:ln w="9525">
            <a:noFill/>
            <a:miter lim="800000"/>
            <a:headEnd/>
            <a:tailEnd/>
          </a:ln>
        </p:spPr>
      </p:pic>
      <p:sp>
        <p:nvSpPr>
          <p:cNvPr id="9" name="Rectangle 11"/>
          <p:cNvSpPr>
            <a:spLocks noChangeArrowheads="1"/>
          </p:cNvSpPr>
          <p:nvPr userDrawn="1"/>
        </p:nvSpPr>
        <p:spPr bwMode="auto">
          <a:xfrm>
            <a:off x="685800" y="3106738"/>
            <a:ext cx="7815263" cy="630237"/>
          </a:xfrm>
          <a:prstGeom prst="rect">
            <a:avLst/>
          </a:prstGeom>
          <a:noFill/>
          <a:ln w="9525">
            <a:noFill/>
            <a:miter lim="800000"/>
            <a:headEnd/>
            <a:tailEnd/>
          </a:ln>
        </p:spPr>
        <p:txBody>
          <a:bodyPr wrap="none">
            <a:prstTxWarp prst="textNoShape">
              <a:avLst/>
            </a:prstTxWarp>
            <a:spAutoFit/>
          </a:bodyPr>
          <a:lstStyle/>
          <a:p>
            <a:pPr algn="ctr" fontAlgn="auto">
              <a:spcBef>
                <a:spcPts val="0"/>
              </a:spcBef>
              <a:spcAft>
                <a:spcPts val="0"/>
              </a:spcAft>
              <a:defRPr/>
            </a:pPr>
            <a:r>
              <a:rPr lang="en-GB" sz="3500" b="1" dirty="0">
                <a:solidFill>
                  <a:schemeClr val="bg1"/>
                </a:solidFill>
                <a:latin typeface="Franklin Gothic Book"/>
                <a:ea typeface="+mn-ea"/>
                <a:cs typeface="Franklin Gothic Book"/>
              </a:rPr>
              <a:t>Thank you very much for your attention  </a:t>
            </a:r>
          </a:p>
        </p:txBody>
      </p:sp>
      <p:sp>
        <p:nvSpPr>
          <p:cNvPr id="10" name="Text Box 3"/>
          <p:cNvSpPr txBox="1">
            <a:spLocks noChangeArrowheads="1"/>
          </p:cNvSpPr>
          <p:nvPr userDrawn="1"/>
        </p:nvSpPr>
        <p:spPr bwMode="auto">
          <a:xfrm>
            <a:off x="254000" y="5949950"/>
            <a:ext cx="1927225" cy="427038"/>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defRPr/>
            </a:pPr>
            <a:r>
              <a:rPr lang="en-GB" sz="2200" dirty="0" err="1">
                <a:solidFill>
                  <a:schemeClr val="bg1"/>
                </a:solidFill>
                <a:latin typeface="Franklin Gothic Book" pitchFamily="-106" charset="0"/>
                <a:ea typeface="+mn-ea"/>
                <a:cs typeface="+mn-cs"/>
              </a:rPr>
              <a:t>www.ewea.org</a:t>
            </a:r>
            <a:endParaRPr lang="en-GB" sz="2200" dirty="0">
              <a:solidFill>
                <a:schemeClr val="bg1"/>
              </a:solidFill>
              <a:latin typeface="Franklin Gothic Book" pitchFamily="-106" charset="0"/>
              <a:ea typeface="+mn-ea"/>
              <a:cs typeface="+mn-cs"/>
            </a:endParaRPr>
          </a:p>
        </p:txBody>
      </p:sp>
      <p:sp>
        <p:nvSpPr>
          <p:cNvPr id="11" name="Text Box 4"/>
          <p:cNvSpPr txBox="1">
            <a:spLocks noChangeArrowheads="1"/>
          </p:cNvSpPr>
          <p:nvPr userDrawn="1"/>
        </p:nvSpPr>
        <p:spPr bwMode="auto">
          <a:xfrm>
            <a:off x="3498850" y="5949950"/>
            <a:ext cx="2392363" cy="942975"/>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defRPr/>
            </a:pPr>
            <a:r>
              <a:rPr lang="en-GB" sz="1400" dirty="0">
                <a:solidFill>
                  <a:schemeClr val="bg1"/>
                </a:solidFill>
                <a:latin typeface="Franklin Gothic Book" pitchFamily="-106" charset="0"/>
                <a:ea typeface="+mn-ea"/>
                <a:cs typeface="+mn-cs"/>
              </a:rPr>
              <a:t>RENEWABLE ENERGY HOUSE</a:t>
            </a:r>
          </a:p>
          <a:p>
            <a:pPr fontAlgn="auto">
              <a:spcBef>
                <a:spcPts val="0"/>
              </a:spcBef>
              <a:spcAft>
                <a:spcPts val="0"/>
              </a:spcAft>
              <a:defRPr/>
            </a:pPr>
            <a:r>
              <a:rPr lang="en-GB" sz="1400" dirty="0">
                <a:solidFill>
                  <a:schemeClr val="bg1"/>
                </a:solidFill>
                <a:latin typeface="Franklin Gothic Book" pitchFamily="-106" charset="0"/>
                <a:ea typeface="+mn-ea"/>
                <a:cs typeface="+mn-cs"/>
              </a:rPr>
              <a:t>63-65 RUE D’ARLON</a:t>
            </a:r>
          </a:p>
          <a:p>
            <a:pPr fontAlgn="auto">
              <a:spcBef>
                <a:spcPts val="0"/>
              </a:spcBef>
              <a:spcAft>
                <a:spcPts val="0"/>
              </a:spcAft>
              <a:defRPr/>
            </a:pPr>
            <a:r>
              <a:rPr lang="en-GB" sz="1400" dirty="0">
                <a:solidFill>
                  <a:schemeClr val="bg1"/>
                </a:solidFill>
                <a:latin typeface="Franklin Gothic Book" pitchFamily="-106" charset="0"/>
                <a:ea typeface="+mn-ea"/>
                <a:cs typeface="+mn-cs"/>
              </a:rPr>
              <a:t>B-1040 BRUSSELS  </a:t>
            </a:r>
          </a:p>
          <a:p>
            <a:pPr fontAlgn="auto">
              <a:spcBef>
                <a:spcPts val="0"/>
              </a:spcBef>
              <a:spcAft>
                <a:spcPts val="0"/>
              </a:spcAft>
              <a:defRPr/>
            </a:pPr>
            <a:endParaRPr lang="en-GB" sz="1400" dirty="0">
              <a:solidFill>
                <a:schemeClr val="bg1"/>
              </a:solidFill>
              <a:latin typeface="Franklin Gothic Book" pitchFamily="-106" charset="0"/>
              <a:ea typeface="+mn-ea"/>
              <a:cs typeface="+mn-cs"/>
            </a:endParaRPr>
          </a:p>
        </p:txBody>
      </p:sp>
      <p:sp>
        <p:nvSpPr>
          <p:cNvPr id="12" name="Text Box 5"/>
          <p:cNvSpPr txBox="1">
            <a:spLocks noChangeArrowheads="1"/>
          </p:cNvSpPr>
          <p:nvPr userDrawn="1"/>
        </p:nvSpPr>
        <p:spPr bwMode="auto">
          <a:xfrm>
            <a:off x="7083425" y="5949950"/>
            <a:ext cx="1757363" cy="738188"/>
          </a:xfrm>
          <a:prstGeom prst="rect">
            <a:avLst/>
          </a:prstGeom>
          <a:noFill/>
          <a:ln w="9525">
            <a:noFill/>
            <a:miter lim="800000"/>
            <a:headEnd/>
            <a:tailEnd/>
          </a:ln>
        </p:spPr>
        <p:txBody>
          <a:bodyPr>
            <a:prstTxWarp prst="textNoShape">
              <a:avLst/>
            </a:prstTxWarp>
            <a:spAutoFit/>
          </a:bodyPr>
          <a:lstStyle/>
          <a:p>
            <a:pPr eaLnBrk="0" fontAlgn="auto" hangingPunct="0">
              <a:spcBef>
                <a:spcPts val="0"/>
              </a:spcBef>
              <a:spcAft>
                <a:spcPts val="0"/>
              </a:spcAft>
              <a:defRPr/>
            </a:pPr>
            <a:r>
              <a:rPr lang="en-GB" sz="1400" dirty="0">
                <a:solidFill>
                  <a:schemeClr val="bg1"/>
                </a:solidFill>
                <a:latin typeface="Franklin Gothic Book" pitchFamily="-106" charset="0"/>
                <a:ea typeface="+mn-ea"/>
                <a:cs typeface="+mn-cs"/>
              </a:rPr>
              <a:t>T: +32 2 546 1940</a:t>
            </a:r>
          </a:p>
          <a:p>
            <a:pPr eaLnBrk="0" fontAlgn="auto" hangingPunct="0">
              <a:spcBef>
                <a:spcPts val="0"/>
              </a:spcBef>
              <a:spcAft>
                <a:spcPts val="0"/>
              </a:spcAft>
              <a:defRPr/>
            </a:pPr>
            <a:r>
              <a:rPr lang="en-GB" sz="1400" dirty="0">
                <a:solidFill>
                  <a:schemeClr val="bg1"/>
                </a:solidFill>
                <a:latin typeface="Franklin Gothic Book" pitchFamily="-106" charset="0"/>
                <a:ea typeface="+mn-ea"/>
                <a:cs typeface="+mn-cs"/>
              </a:rPr>
              <a:t>F: +32 2 546 1944</a:t>
            </a:r>
          </a:p>
          <a:p>
            <a:pPr eaLnBrk="0" fontAlgn="auto" hangingPunct="0">
              <a:spcBef>
                <a:spcPts val="0"/>
              </a:spcBef>
              <a:spcAft>
                <a:spcPts val="0"/>
              </a:spcAft>
              <a:defRPr/>
            </a:pPr>
            <a:r>
              <a:rPr lang="en-GB" sz="1400" dirty="0">
                <a:solidFill>
                  <a:schemeClr val="bg1"/>
                </a:solidFill>
                <a:latin typeface="Franklin Gothic Book" pitchFamily="-106" charset="0"/>
                <a:ea typeface="+mn-ea"/>
                <a:cs typeface="+mn-cs"/>
              </a:rPr>
              <a:t>E: </a:t>
            </a:r>
            <a:r>
              <a:rPr lang="en-GB" sz="1400" u="sng" dirty="0" err="1">
                <a:solidFill>
                  <a:schemeClr val="bg1"/>
                </a:solidFill>
                <a:latin typeface="Franklin Gothic Book" pitchFamily="-106" charset="0"/>
                <a:ea typeface="+mn-ea"/>
                <a:cs typeface="+mn-cs"/>
              </a:rPr>
              <a:t>ewea@ewea.org</a:t>
            </a:r>
            <a:endParaRPr lang="en-GB" sz="1400" u="sng" dirty="0">
              <a:solidFill>
                <a:schemeClr val="bg1"/>
              </a:solidFill>
              <a:latin typeface="Franklin Gothic Book" pitchFamily="-106" charset="0"/>
              <a:ea typeface="+mn-ea"/>
              <a:cs typeface="+mn-cs"/>
            </a:endParaRPr>
          </a:p>
        </p:txBody>
      </p:sp>
      <p:pic>
        <p:nvPicPr>
          <p:cNvPr id="13" name="Picture 9" descr="EWEAlogo ppt.jpg"/>
          <p:cNvPicPr>
            <a:picLocks noChangeAspect="1"/>
          </p:cNvPicPr>
          <p:nvPr userDrawn="1"/>
        </p:nvPicPr>
        <p:blipFill>
          <a:blip r:embed="rId3"/>
          <a:srcRect/>
          <a:stretch>
            <a:fillRect/>
          </a:stretch>
        </p:blipFill>
        <p:spPr bwMode="auto">
          <a:xfrm>
            <a:off x="381000" y="369888"/>
            <a:ext cx="2579688" cy="64611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852487"/>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08450" y="852487"/>
            <a:ext cx="49164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90600" y="2014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band ppt copy 2.ai"/>
          <p:cNvPicPr>
            <a:picLocks noChangeAspect="1"/>
          </p:cNvPicPr>
          <p:nvPr userDrawn="1"/>
        </p:nvPicPr>
        <p:blipFill>
          <a:blip r:embed="rId2"/>
          <a:srcRect/>
          <a:stretch>
            <a:fillRect/>
          </a:stretch>
        </p:blipFill>
        <p:spPr bwMode="auto">
          <a:xfrm>
            <a:off x="-127000" y="-84138"/>
            <a:ext cx="1193800" cy="7034213"/>
          </a:xfrm>
          <a:prstGeom prst="rect">
            <a:avLst/>
          </a:prstGeom>
          <a:noFill/>
          <a:ln w="9525">
            <a:noFill/>
            <a:miter lim="800000"/>
            <a:headEnd/>
            <a:tailEnd/>
          </a:ln>
        </p:spPr>
      </p:pic>
      <p:pic>
        <p:nvPicPr>
          <p:cNvPr id="9" name="Picture 9"/>
          <p:cNvPicPr>
            <a:picLocks noChangeAspect="1" noChangeArrowheads="1"/>
          </p:cNvPicPr>
          <p:nvPr userDrawn="1"/>
        </p:nvPicPr>
        <p:blipFill>
          <a:blip r:embed="rId3"/>
          <a:srcRect/>
          <a:stretch>
            <a:fillRect/>
          </a:stretch>
        </p:blipFill>
        <p:spPr bwMode="auto">
          <a:xfrm>
            <a:off x="6324600" y="152400"/>
            <a:ext cx="2700338" cy="67627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51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band ppt copy 2.ai"/>
          <p:cNvPicPr>
            <a:picLocks noChangeAspect="1"/>
          </p:cNvPicPr>
          <p:nvPr userDrawn="1"/>
        </p:nvPicPr>
        <p:blipFill>
          <a:blip r:embed="rId2"/>
          <a:srcRect/>
          <a:stretch>
            <a:fillRect/>
          </a:stretch>
        </p:blipFill>
        <p:spPr bwMode="auto">
          <a:xfrm>
            <a:off x="-127000" y="-84138"/>
            <a:ext cx="1193800" cy="7034213"/>
          </a:xfrm>
          <a:prstGeom prst="rect">
            <a:avLst/>
          </a:prstGeom>
          <a:noFill/>
          <a:ln w="9525">
            <a:noFill/>
            <a:miter lim="800000"/>
            <a:headEnd/>
            <a:tailEnd/>
          </a:ln>
        </p:spPr>
      </p:pic>
      <p:pic>
        <p:nvPicPr>
          <p:cNvPr id="9" name="Picture 9"/>
          <p:cNvPicPr>
            <a:picLocks noChangeAspect="1" noChangeArrowheads="1"/>
          </p:cNvPicPr>
          <p:nvPr userDrawn="1"/>
        </p:nvPicPr>
        <p:blipFill>
          <a:blip r:embed="rId3"/>
          <a:srcRect/>
          <a:stretch>
            <a:fillRect/>
          </a:stretch>
        </p:blipFill>
        <p:spPr bwMode="auto">
          <a:xfrm>
            <a:off x="6324600" y="152400"/>
            <a:ext cx="2700338" cy="6762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8229600" cy="11430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57200" rtl="0" eaLnBrk="1" latinLnBrk="0" hangingPunct="1">
        <a:spcBef>
          <a:spcPct val="0"/>
        </a:spcBef>
        <a:buNone/>
        <a:defRPr sz="2600" b="1" kern="1200">
          <a:solidFill>
            <a:schemeClr val="tx1"/>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2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6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awe.eu/" TargetMode="External"/><Relationship Id="rId7" Type="http://schemas.openxmlformats.org/officeDocument/2006/relationships/hyperlink" Target="http://www.innwind.nl/work-packag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windpower.org/download/100/denmarks_future_as.pdf" TargetMode="External"/><Relationship Id="rId5" Type="http://schemas.openxmlformats.org/officeDocument/2006/relationships/hyperlink" Target="http://www.reoltec.net/html/enlaces.html" TargetMode="External"/><Relationship Id="rId4" Type="http://schemas.openxmlformats.org/officeDocument/2006/relationships/hyperlink" Target="http://www.orecca.eu/web/guest/hom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5" descr="foto.jpg"/>
          <p:cNvPicPr>
            <a:picLocks noChangeAspect="1"/>
          </p:cNvPicPr>
          <p:nvPr/>
        </p:nvPicPr>
        <p:blipFill>
          <a:blip r:embed="rId3"/>
          <a:stretch>
            <a:fillRect/>
          </a:stretch>
        </p:blipFill>
        <p:spPr bwMode="auto">
          <a:xfrm>
            <a:off x="0" y="968375"/>
            <a:ext cx="9144000" cy="3962400"/>
          </a:xfrm>
          <a:prstGeom prst="rect">
            <a:avLst/>
          </a:prstGeom>
          <a:noFill/>
          <a:ln w="9525">
            <a:noFill/>
            <a:miter lim="800000"/>
            <a:headEnd/>
            <a:tailEnd/>
          </a:ln>
        </p:spPr>
      </p:pic>
      <p:sp>
        <p:nvSpPr>
          <p:cNvPr id="5" name="Rectangle 4"/>
          <p:cNvSpPr>
            <a:spLocks noChangeArrowheads="1"/>
          </p:cNvSpPr>
          <p:nvPr/>
        </p:nvSpPr>
        <p:spPr bwMode="auto">
          <a:xfrm>
            <a:off x="0" y="4697413"/>
            <a:ext cx="9144000" cy="2160587"/>
          </a:xfrm>
          <a:prstGeom prst="rect">
            <a:avLst/>
          </a:prstGeom>
          <a:gradFill rotWithShape="1">
            <a:gsLst>
              <a:gs pos="0">
                <a:srgbClr val="004A8F"/>
              </a:gs>
              <a:gs pos="53000">
                <a:srgbClr val="004A8F"/>
              </a:gs>
              <a:gs pos="100000">
                <a:srgbClr val="78B8E5"/>
              </a:gs>
            </a:gsLst>
            <a:lin ang="1560000"/>
          </a:gradFill>
          <a:ln w="63500">
            <a:noFill/>
            <a:round/>
            <a:headEnd/>
            <a:tailEnd/>
          </a:ln>
        </p:spPr>
        <p:txBody>
          <a:bodyPr wrap="none">
            <a:prstTxWarp prst="textNoShape">
              <a:avLst/>
            </a:prstTxWarp>
            <a:spAutoFit/>
          </a:bodyPr>
          <a:lstStyle/>
          <a:p>
            <a:pPr eaLnBrk="0" fontAlgn="auto" hangingPunct="0">
              <a:spcBef>
                <a:spcPts val="0"/>
              </a:spcBef>
              <a:spcAft>
                <a:spcPts val="0"/>
              </a:spcAft>
              <a:defRPr/>
            </a:pPr>
            <a:endParaRPr lang="en-GB" sz="2400" baseline="-25000">
              <a:latin typeface="Franklin Gothic Book" pitchFamily="-106" charset="0"/>
              <a:ea typeface="+mn-ea"/>
              <a:cs typeface="+mn-cs"/>
            </a:endParaRPr>
          </a:p>
        </p:txBody>
      </p:sp>
      <p:sp>
        <p:nvSpPr>
          <p:cNvPr id="6" name="Rectangle 11"/>
          <p:cNvSpPr>
            <a:spLocks noChangeArrowheads="1"/>
          </p:cNvSpPr>
          <p:nvPr/>
        </p:nvSpPr>
        <p:spPr bwMode="auto">
          <a:xfrm>
            <a:off x="0" y="4640263"/>
            <a:ext cx="9144000" cy="76200"/>
          </a:xfrm>
          <a:prstGeom prst="rect">
            <a:avLst/>
          </a:prstGeom>
          <a:solidFill>
            <a:schemeClr val="bg1"/>
          </a:solidFill>
          <a:ln w="63500">
            <a:noFill/>
            <a:round/>
            <a:headEnd/>
            <a:tailEnd/>
          </a:ln>
        </p:spPr>
        <p:txBody>
          <a:bodyPr wrap="none">
            <a:prstTxWarp prst="textNoShape">
              <a:avLst/>
            </a:prstTxWarp>
            <a:spAutoFit/>
          </a:bodyPr>
          <a:lstStyle/>
          <a:p>
            <a:pPr eaLnBrk="0" fontAlgn="auto" hangingPunct="0">
              <a:spcBef>
                <a:spcPts val="0"/>
              </a:spcBef>
              <a:spcAft>
                <a:spcPts val="0"/>
              </a:spcAft>
              <a:defRPr/>
            </a:pPr>
            <a:endParaRPr lang="en-GB" sz="2400" baseline="-25000">
              <a:latin typeface="Franklin Gothic Book" pitchFamily="-106" charset="0"/>
              <a:ea typeface="+mn-ea"/>
              <a:cs typeface="+mn-cs"/>
            </a:endParaRPr>
          </a:p>
        </p:txBody>
      </p:sp>
      <p:pic>
        <p:nvPicPr>
          <p:cNvPr id="7" name="Picture 6" descr="EWEAlogo ppt.jpg"/>
          <p:cNvPicPr>
            <a:picLocks noChangeAspect="1"/>
          </p:cNvPicPr>
          <p:nvPr/>
        </p:nvPicPr>
        <p:blipFill>
          <a:blip r:embed="rId4"/>
          <a:srcRect/>
          <a:stretch>
            <a:fillRect/>
          </a:stretch>
        </p:blipFill>
        <p:spPr bwMode="auto">
          <a:xfrm>
            <a:off x="76200" y="369888"/>
            <a:ext cx="2579688" cy="646112"/>
          </a:xfrm>
          <a:prstGeom prst="rect">
            <a:avLst/>
          </a:prstGeom>
          <a:noFill/>
          <a:ln w="9525">
            <a:noFill/>
            <a:miter lim="800000"/>
            <a:headEnd/>
            <a:tailEnd/>
          </a:ln>
        </p:spPr>
      </p:pic>
      <p:pic>
        <p:nvPicPr>
          <p:cNvPr id="8" name="Picture 19" descr="foto2.ai"/>
          <p:cNvPicPr>
            <a:picLocks noChangeAspect="1"/>
          </p:cNvPicPr>
          <p:nvPr/>
        </p:nvPicPr>
        <p:blipFill>
          <a:blip r:embed="rId5"/>
          <a:srcRect/>
          <a:stretch>
            <a:fillRect/>
          </a:stretch>
        </p:blipFill>
        <p:spPr bwMode="auto">
          <a:xfrm>
            <a:off x="-80963" y="863600"/>
            <a:ext cx="9305926" cy="928688"/>
          </a:xfrm>
          <a:prstGeom prst="rect">
            <a:avLst/>
          </a:prstGeom>
          <a:noFill/>
          <a:ln w="9525">
            <a:noFill/>
            <a:miter lim="800000"/>
            <a:headEnd/>
            <a:tailEnd/>
          </a:ln>
        </p:spPr>
      </p:pic>
      <p:sp>
        <p:nvSpPr>
          <p:cNvPr id="9" name="Title 1"/>
          <p:cNvSpPr txBox="1">
            <a:spLocks/>
          </p:cNvSpPr>
          <p:nvPr/>
        </p:nvSpPr>
        <p:spPr>
          <a:xfrm>
            <a:off x="152400" y="4832349"/>
            <a:ext cx="7010400" cy="1851025"/>
          </a:xfrm>
          <a:prstGeom prst="rect">
            <a:avLst/>
          </a:prstGeom>
        </p:spPr>
        <p:txBody>
          <a:bodyPr vert="horz" lIns="91440" tIns="45720" rIns="91440" bIns="45720" rtlCol="0" anchor="t" anchorCtr="0">
            <a:normAutofit/>
          </a:bodyPr>
          <a:lstStyle>
            <a:lvl1pPr>
              <a:defRPr sz="3600">
                <a:solidFill>
                  <a:schemeClr val="bg1"/>
                </a:solidFill>
                <a:latin typeface="Franklin Gothic Medium"/>
                <a:cs typeface="Franklin Gothic Medium"/>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bg1"/>
                </a:solidFill>
                <a:effectLst/>
                <a:uLnTx/>
                <a:uFillTx/>
                <a:latin typeface="Franklin Gothic Medium"/>
                <a:ea typeface="+mj-ea"/>
                <a:cs typeface="Franklin Gothic Medium"/>
              </a:rPr>
              <a:t>The European</a:t>
            </a:r>
            <a:r>
              <a:rPr kumimoji="0" lang="en-US" sz="3000" b="1" i="0" u="none" strike="noStrike" kern="1200" cap="none" spc="0" normalizeH="0" noProof="0" dirty="0" smtClean="0">
                <a:ln>
                  <a:noFill/>
                </a:ln>
                <a:solidFill>
                  <a:schemeClr val="bg1"/>
                </a:solidFill>
                <a:effectLst/>
                <a:uLnTx/>
                <a:uFillTx/>
                <a:latin typeface="Franklin Gothic Medium"/>
                <a:ea typeface="+mj-ea"/>
                <a:cs typeface="Franklin Gothic Medium"/>
              </a:rPr>
              <a:t> offshore wind industry key trends and statistics 2010</a:t>
            </a:r>
            <a:endParaRPr kumimoji="0" lang="en-US" sz="3000" b="1" i="0" u="none" strike="noStrike" kern="1200" cap="none" spc="0" normalizeH="0" baseline="0" noProof="0" dirty="0">
              <a:ln>
                <a:noFill/>
              </a:ln>
              <a:solidFill>
                <a:schemeClr val="bg1"/>
              </a:solidFill>
              <a:effectLst/>
              <a:uLnTx/>
              <a:uFillTx/>
              <a:latin typeface="Franklin Gothic Medium"/>
              <a:ea typeface="+mj-ea"/>
              <a:cs typeface="Franklin Gothic Medium"/>
            </a:endParaRPr>
          </a:p>
        </p:txBody>
      </p:sp>
      <p:sp>
        <p:nvSpPr>
          <p:cNvPr id="10" name="Subtitle 2"/>
          <p:cNvSpPr txBox="1">
            <a:spLocks/>
          </p:cNvSpPr>
          <p:nvPr/>
        </p:nvSpPr>
        <p:spPr>
          <a:xfrm>
            <a:off x="152400" y="5410200"/>
            <a:ext cx="6553200" cy="990600"/>
          </a:xfrm>
          <a:prstGeom prst="rect">
            <a:avLst/>
          </a:prstGeom>
        </p:spPr>
        <p:txBody>
          <a:bodyPr vert="horz" lIns="91440" tIns="45720" rIns="91440" bIns="45720" rtlCol="0" anchor="t" anchorCtr="0">
            <a:no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bg1"/>
              </a:solidFill>
              <a:effectLst/>
              <a:uLnTx/>
              <a:uFillTx/>
              <a:latin typeface="Franklin Gothic Book"/>
              <a:ea typeface="+mn-ea"/>
              <a:cs typeface="Franklin Gothic Book"/>
            </a:endParaRPr>
          </a:p>
        </p:txBody>
      </p:sp>
      <p:sp>
        <p:nvSpPr>
          <p:cNvPr id="12" name="TextBox 11"/>
          <p:cNvSpPr txBox="1"/>
          <p:nvPr/>
        </p:nvSpPr>
        <p:spPr>
          <a:xfrm>
            <a:off x="142844" y="6017145"/>
            <a:ext cx="4357718" cy="769441"/>
          </a:xfrm>
          <a:prstGeom prst="rect">
            <a:avLst/>
          </a:prstGeom>
          <a:noFill/>
        </p:spPr>
        <p:txBody>
          <a:bodyPr wrap="square" rtlCol="0">
            <a:spAutoFit/>
          </a:bodyPr>
          <a:lstStyle/>
          <a:p>
            <a:r>
              <a:rPr lang="en-GB" dirty="0" smtClean="0">
                <a:solidFill>
                  <a:schemeClr val="bg1"/>
                </a:solidFill>
                <a:latin typeface="+mj-lt"/>
              </a:rPr>
              <a:t>Athanasia Arapogianni	</a:t>
            </a:r>
          </a:p>
          <a:p>
            <a:r>
              <a:rPr lang="en-GB" sz="1300" i="1" dirty="0" smtClean="0">
                <a:solidFill>
                  <a:schemeClr val="bg1"/>
                </a:solidFill>
                <a:latin typeface="+mj-lt"/>
              </a:rPr>
              <a:t>Research officer</a:t>
            </a:r>
          </a:p>
          <a:p>
            <a:r>
              <a:rPr lang="en-GB" sz="1300" i="1" dirty="0" smtClean="0">
                <a:solidFill>
                  <a:schemeClr val="bg1"/>
                </a:solidFill>
                <a:latin typeface="+mj-lt"/>
              </a:rPr>
              <a:t>The European Wind Energy Association</a:t>
            </a:r>
            <a:endParaRPr lang="en-US" sz="1300" i="1" dirty="0">
              <a:solidFill>
                <a:schemeClr val="bg1"/>
              </a:solidFill>
              <a:latin typeface="+mj-lt"/>
            </a:endParaRPr>
          </a:p>
        </p:txBody>
      </p:sp>
      <p:sp>
        <p:nvSpPr>
          <p:cNvPr id="13" name="TextBox 12"/>
          <p:cNvSpPr txBox="1"/>
          <p:nvPr/>
        </p:nvSpPr>
        <p:spPr>
          <a:xfrm>
            <a:off x="7581936" y="6407371"/>
            <a:ext cx="1562096" cy="307777"/>
          </a:xfrm>
          <a:prstGeom prst="rect">
            <a:avLst/>
          </a:prstGeom>
          <a:noFill/>
        </p:spPr>
        <p:txBody>
          <a:bodyPr wrap="square" rtlCol="0">
            <a:spAutoFit/>
          </a:bodyPr>
          <a:lstStyle/>
          <a:p>
            <a:r>
              <a:rPr lang="en-GB" sz="1400" dirty="0" smtClean="0">
                <a:solidFill>
                  <a:schemeClr val="bg1"/>
                </a:solidFill>
                <a:latin typeface="+mj-lt"/>
              </a:rPr>
              <a:t>16/03/2011 </a:t>
            </a:r>
            <a:endParaRPr lang="en-US" sz="1400" i="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07096" y="968292"/>
          <a:ext cx="7957392" cy="5157738"/>
        </p:xfrm>
        <a:graphic>
          <a:graphicData uri="http://schemas.openxmlformats.org/drawingml/2006/table">
            <a:tbl>
              <a:tblPr/>
              <a:tblGrid>
                <a:gridCol w="1764704"/>
                <a:gridCol w="6192688"/>
              </a:tblGrid>
              <a:tr h="372476">
                <a:tc rowSpan="18">
                  <a:txBody>
                    <a:bodyPr/>
                    <a:lstStyle/>
                    <a:p>
                      <a:pPr algn="ctr" fontAlgn="ctr"/>
                      <a:r>
                        <a:rPr lang="en-US" sz="2400" b="1" i="0" u="none" strike="noStrike" dirty="0">
                          <a:latin typeface="+mj-lt"/>
                        </a:rPr>
                        <a:t>Wind Turbine technology and new </a:t>
                      </a:r>
                      <a:r>
                        <a:rPr lang="en-US" sz="2400" b="1" i="0" u="none" strike="noStrike" dirty="0" smtClean="0">
                          <a:latin typeface="+mj-lt"/>
                        </a:rPr>
                        <a:t>concepts</a:t>
                      </a:r>
                    </a:p>
                    <a:p>
                      <a:pPr algn="ctr" fontAlgn="ctr"/>
                      <a:r>
                        <a:rPr lang="en-GB" sz="2400" b="1" i="0" u="none" strike="noStrike" dirty="0" smtClean="0">
                          <a:latin typeface="+mj-lt"/>
                        </a:rPr>
                        <a:t>(18)</a:t>
                      </a:r>
                      <a:endParaRPr lang="en-US" sz="2400" b="1" i="0" u="none" strike="noStrike" dirty="0">
                        <a:latin typeface="+mj-lt"/>
                      </a:endParaRP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mj-lt"/>
                        </a:rPr>
                        <a:t>Offshore substructures, new offshore </a:t>
                      </a:r>
                      <a:r>
                        <a:rPr lang="en-US" sz="1800" b="0" i="0" u="none" strike="noStrike" dirty="0" smtClean="0">
                          <a:latin typeface="+mj-lt"/>
                        </a:rPr>
                        <a:t>turbines/EU/TP </a:t>
                      </a:r>
                      <a:r>
                        <a:rPr lang="en-US" sz="1800" b="0" i="0" u="none" strike="noStrike" dirty="0">
                          <a:latin typeface="+mj-lt"/>
                        </a:rPr>
                        <a:t>wind</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Aeroelastic modelling/DK/Risoe</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dirty="0">
                          <a:latin typeface="+mj-lt"/>
                        </a:rPr>
                        <a:t>New concepts, components and materials/DK/</a:t>
                      </a:r>
                      <a:r>
                        <a:rPr lang="en-US" sz="1800" b="0" i="0" u="none" strike="noStrike" dirty="0" err="1">
                          <a:latin typeface="+mj-lt"/>
                        </a:rPr>
                        <a:t>Risoe</a:t>
                      </a:r>
                      <a:endParaRPr lang="en-US" sz="1800" b="0" i="0" u="none" strike="noStrike" dirty="0">
                        <a:latin typeface="+mj-lt"/>
                      </a:endParaRP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Integrated numerical design tools/NO/NOWITECH</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Energy conversion systems/NO/NOWITECH</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Novel substructures/NO/NOWITECH</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40">
                <a:tc vMerge="1">
                  <a:txBody>
                    <a:bodyPr/>
                    <a:lstStyle/>
                    <a:p>
                      <a:endParaRPr lang="en-US"/>
                    </a:p>
                  </a:txBody>
                  <a:tcPr/>
                </a:tc>
                <a:tc>
                  <a:txBody>
                    <a:bodyPr/>
                    <a:lstStyle/>
                    <a:p>
                      <a:pPr algn="l" fontAlgn="b"/>
                      <a:r>
                        <a:rPr lang="en-US" sz="1800" b="0" i="0" u="none" strike="noStrike" dirty="0">
                          <a:latin typeface="+mj-lt"/>
                        </a:rPr>
                        <a:t>novel concepts for offshore wind turbines/NO/NOWITECH</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Aerodynamic performance/NL/ECN</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Integrated wind turbine design/NL/ECN</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dirty="0">
                          <a:latin typeface="+mj-lt"/>
                        </a:rPr>
                        <a:t>Materials &amp; Structures/NL/ECN</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Turbine operation in complex terrain/GR/CRES</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Wind Energy Extraction/CA/WESNet</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Wind power engineering/CA/WENet</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dirty="0">
                          <a:latin typeface="+mj-lt"/>
                        </a:rPr>
                        <a:t>Technologies for ocean wind observation/JP/NEDO</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808">
                <a:tc vMerge="1">
                  <a:txBody>
                    <a:bodyPr/>
                    <a:lstStyle/>
                    <a:p>
                      <a:endParaRPr lang="en-US"/>
                    </a:p>
                  </a:txBody>
                  <a:tcPr/>
                </a:tc>
                <a:tc>
                  <a:txBody>
                    <a:bodyPr/>
                    <a:lstStyle/>
                    <a:p>
                      <a:pPr algn="l" fontAlgn="b"/>
                      <a:r>
                        <a:rPr lang="en-US" sz="1800" b="0" i="0" u="none" strike="noStrike">
                          <a:latin typeface="+mj-lt"/>
                        </a:rPr>
                        <a:t>Coupled vibration of wind turbines and substructures/JP/NEDO</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Floating wind turbines/JP/NEDO</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a:latin typeface="+mj-lt"/>
                        </a:rPr>
                        <a:t>Advanced Component Technology/US/NWTC</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70">
                <a:tc vMerge="1">
                  <a:txBody>
                    <a:bodyPr/>
                    <a:lstStyle/>
                    <a:p>
                      <a:endParaRPr lang="en-US"/>
                    </a:p>
                  </a:txBody>
                  <a:tcPr/>
                </a:tc>
                <a:tc>
                  <a:txBody>
                    <a:bodyPr/>
                    <a:lstStyle/>
                    <a:p>
                      <a:pPr algn="l" fontAlgn="b"/>
                      <a:r>
                        <a:rPr lang="en-US" sz="1800" b="0" i="0" u="none" strike="noStrike" dirty="0">
                          <a:latin typeface="+mj-lt"/>
                        </a:rPr>
                        <a:t>Task 23/20 member </a:t>
                      </a:r>
                      <a:r>
                        <a:rPr lang="en-US" sz="1800" b="0" i="0" u="none" strike="noStrike" dirty="0" err="1">
                          <a:latin typeface="+mj-lt"/>
                        </a:rPr>
                        <a:t>countries,EC,EWEA</a:t>
                      </a:r>
                      <a:r>
                        <a:rPr lang="en-US" sz="1800" b="0" i="0" u="none" strike="noStrike" dirty="0">
                          <a:latin typeface="+mj-lt"/>
                        </a:rPr>
                        <a:t>/IEA</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007096" y="686806"/>
          <a:ext cx="7957392" cy="281486"/>
        </p:xfrm>
        <a:graphic>
          <a:graphicData uri="http://schemas.openxmlformats.org/drawingml/2006/table">
            <a:tbl>
              <a:tblPr/>
              <a:tblGrid>
                <a:gridCol w="1764704"/>
                <a:gridCol w="6192688"/>
              </a:tblGrid>
              <a:tr h="270280">
                <a:tc>
                  <a:txBody>
                    <a:bodyPr/>
                    <a:lstStyle/>
                    <a:p>
                      <a:pPr algn="ctr" fontAlgn="ctr"/>
                      <a:r>
                        <a:rPr lang="en-US" sz="1800" b="1" i="0" u="none" strike="noStrike" dirty="0">
                          <a:latin typeface="+mj-lt"/>
                        </a:rPr>
                        <a:t>Research Areas</a:t>
                      </a: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latin typeface="+mj-lt"/>
                        </a:rPr>
                        <a:t>Project (name/country/Research </a:t>
                      </a:r>
                      <a:r>
                        <a:rPr lang="en-US" sz="1800" b="1" i="0" u="none" strike="noStrike" dirty="0" smtClean="0">
                          <a:latin typeface="+mj-lt"/>
                        </a:rPr>
                        <a:t>team)</a:t>
                      </a:r>
                      <a:endParaRPr lang="en-US" sz="1800" b="1" i="0" u="none" strike="noStrike" dirty="0">
                        <a:latin typeface="+mj-lt"/>
                      </a:endParaRP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71600" y="1131290"/>
          <a:ext cx="7920880" cy="4932586"/>
        </p:xfrm>
        <a:graphic>
          <a:graphicData uri="http://schemas.openxmlformats.org/drawingml/2006/table">
            <a:tbl>
              <a:tblPr/>
              <a:tblGrid>
                <a:gridCol w="2520280"/>
                <a:gridCol w="5400600"/>
              </a:tblGrid>
              <a:tr h="262920">
                <a:tc rowSpan="4">
                  <a:txBody>
                    <a:bodyPr/>
                    <a:lstStyle/>
                    <a:p>
                      <a:pPr algn="ctr" fontAlgn="ctr"/>
                      <a:r>
                        <a:rPr lang="en-US" sz="2400" b="1" i="0" u="none" strike="noStrike" dirty="0">
                          <a:latin typeface="+mj-lt"/>
                        </a:rPr>
                        <a:t>Energy System integration and grid </a:t>
                      </a:r>
                      <a:r>
                        <a:rPr lang="en-US" sz="2400" b="1" i="0" u="none" strike="noStrike" dirty="0" smtClean="0">
                          <a:latin typeface="+mj-lt"/>
                        </a:rPr>
                        <a:t>developments (4)</a:t>
                      </a:r>
                      <a:endParaRPr lang="en-US" sz="2400" b="1" i="0" u="none" strike="noStrike" dirty="0">
                        <a:latin typeface="+mj-lt"/>
                      </a:endParaRP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mj-lt"/>
                        </a:rPr>
                        <a:t>Wind power and the energy system/DK/Risoe</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vMerge="1">
                  <a:txBody>
                    <a:bodyPr/>
                    <a:lstStyle/>
                    <a:p>
                      <a:endParaRPr lang="en-US"/>
                    </a:p>
                  </a:txBody>
                  <a:tcPr/>
                </a:tc>
                <a:tc>
                  <a:txBody>
                    <a:bodyPr/>
                    <a:lstStyle/>
                    <a:p>
                      <a:pPr algn="l" fontAlgn="b"/>
                      <a:r>
                        <a:rPr lang="en-US" sz="1800" b="0" i="0" u="none" strike="noStrike">
                          <a:latin typeface="+mj-lt"/>
                        </a:rPr>
                        <a:t>Grid connection and system integration/NO/NOWITECH</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vMerge="1">
                  <a:txBody>
                    <a:bodyPr/>
                    <a:lstStyle/>
                    <a:p>
                      <a:endParaRPr lang="en-US"/>
                    </a:p>
                  </a:txBody>
                  <a:tcPr/>
                </a:tc>
                <a:tc>
                  <a:txBody>
                    <a:bodyPr/>
                    <a:lstStyle/>
                    <a:p>
                      <a:pPr algn="l" fontAlgn="b"/>
                      <a:r>
                        <a:rPr lang="en-US" sz="1800" b="0" i="0" u="none" strike="noStrike" dirty="0" err="1">
                          <a:latin typeface="+mj-lt"/>
                        </a:rPr>
                        <a:t>Modelling</a:t>
                      </a:r>
                      <a:r>
                        <a:rPr lang="en-US" sz="1800" b="0" i="0" u="none" strike="noStrike" dirty="0">
                          <a:latin typeface="+mj-lt"/>
                        </a:rPr>
                        <a:t> of the hourly dispatch/CN/WED</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vMerge="1">
                  <a:txBody>
                    <a:bodyPr/>
                    <a:lstStyle/>
                    <a:p>
                      <a:endParaRPr lang="en-US"/>
                    </a:p>
                  </a:txBody>
                  <a:tcPr/>
                </a:tc>
                <a:tc>
                  <a:txBody>
                    <a:bodyPr/>
                    <a:lstStyle/>
                    <a:p>
                      <a:pPr algn="l" fontAlgn="b"/>
                      <a:r>
                        <a:rPr lang="en-US" sz="1800" b="0" i="0" u="none" strike="noStrike" dirty="0">
                          <a:latin typeface="+mj-lt"/>
                        </a:rPr>
                        <a:t>Grid Integration/US/NWTC</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0">
                <a:tc rowSpan="3">
                  <a:txBody>
                    <a:bodyPr/>
                    <a:lstStyle/>
                    <a:p>
                      <a:pPr algn="ctr" fontAlgn="ctr"/>
                      <a:r>
                        <a:rPr lang="en-US" sz="2400" b="1" i="0" u="none" strike="noStrike" dirty="0" smtClean="0">
                          <a:latin typeface="+mj-lt"/>
                        </a:rPr>
                        <a:t>Economics (3)</a:t>
                      </a:r>
                      <a:endParaRPr lang="en-US" sz="2400" b="1" i="0" u="none" strike="noStrike" dirty="0">
                        <a:latin typeface="+mj-lt"/>
                      </a:endParaRP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mj-lt"/>
                        </a:rPr>
                        <a:t>Provide cost-effective and commercial RE/CN/CRESP</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366">
                <a:tc vMerge="1">
                  <a:txBody>
                    <a:bodyPr/>
                    <a:lstStyle/>
                    <a:p>
                      <a:endParaRPr lang="en-US"/>
                    </a:p>
                  </a:txBody>
                  <a:tcPr/>
                </a:tc>
                <a:tc>
                  <a:txBody>
                    <a:bodyPr/>
                    <a:lstStyle/>
                    <a:p>
                      <a:pPr algn="l" fontAlgn="b"/>
                      <a:r>
                        <a:rPr lang="en-US" sz="1800" b="0" i="0" u="none" strike="noStrike">
                          <a:latin typeface="+mj-lt"/>
                        </a:rPr>
                        <a:t>Techno-economic aspects of wind energy/CA/WESNet</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20">
                <a:tc vMerge="1">
                  <a:txBody>
                    <a:bodyPr/>
                    <a:lstStyle/>
                    <a:p>
                      <a:endParaRPr lang="en-US"/>
                    </a:p>
                  </a:txBody>
                  <a:tcPr/>
                </a:tc>
                <a:tc>
                  <a:txBody>
                    <a:bodyPr/>
                    <a:lstStyle/>
                    <a:p>
                      <a:pPr algn="l" fontAlgn="b"/>
                      <a:r>
                        <a:rPr lang="en-US" sz="1800" b="0" i="0" u="none" strike="noStrike">
                          <a:latin typeface="+mj-lt"/>
                        </a:rPr>
                        <a:t>Optimisation and cost reduction/DK/Risoe </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20">
                <a:tc rowSpan="7">
                  <a:txBody>
                    <a:bodyPr/>
                    <a:lstStyle/>
                    <a:p>
                      <a:pPr algn="ctr" fontAlgn="ctr"/>
                      <a:r>
                        <a:rPr lang="en-US" sz="2400" b="1" i="0" u="none" strike="noStrike" dirty="0" smtClean="0">
                          <a:latin typeface="+mj-lt"/>
                        </a:rPr>
                        <a:t>Others (7)</a:t>
                      </a:r>
                      <a:endParaRPr lang="en-US" sz="2400" b="1" i="0" u="none" strike="noStrike" dirty="0">
                        <a:latin typeface="+mj-lt"/>
                      </a:endParaRP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mj-lt"/>
                        </a:rPr>
                        <a:t>Training and applied research/CN/GTZ</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20">
                <a:tc vMerge="1">
                  <a:txBody>
                    <a:bodyPr/>
                    <a:lstStyle/>
                    <a:p>
                      <a:endParaRPr lang="en-US"/>
                    </a:p>
                  </a:txBody>
                  <a:tcPr/>
                </a:tc>
                <a:tc>
                  <a:txBody>
                    <a:bodyPr/>
                    <a:lstStyle/>
                    <a:p>
                      <a:pPr algn="l" fontAlgn="b"/>
                      <a:r>
                        <a:rPr lang="en-US" sz="1800" b="0" i="0" u="none" strike="noStrike">
                          <a:latin typeface="+mj-lt"/>
                        </a:rPr>
                        <a:t>Information and advice/CN/GTZ</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146">
                <a:tc vMerge="1">
                  <a:txBody>
                    <a:bodyPr/>
                    <a:lstStyle/>
                    <a:p>
                      <a:endParaRPr lang="en-US"/>
                    </a:p>
                  </a:txBody>
                  <a:tcPr/>
                </a:tc>
                <a:tc>
                  <a:txBody>
                    <a:bodyPr/>
                    <a:lstStyle/>
                    <a:p>
                      <a:pPr algn="l" fontAlgn="b"/>
                      <a:r>
                        <a:rPr lang="en-US" sz="1800" b="0" i="0" u="none" strike="noStrike">
                          <a:latin typeface="+mj-lt"/>
                        </a:rPr>
                        <a:t>Guidance and requirement for wind turbine selection/CN/WED</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146">
                <a:tc vMerge="1">
                  <a:txBody>
                    <a:bodyPr/>
                    <a:lstStyle/>
                    <a:p>
                      <a:endParaRPr lang="en-US"/>
                    </a:p>
                  </a:txBody>
                  <a:tcPr/>
                </a:tc>
                <a:tc>
                  <a:txBody>
                    <a:bodyPr/>
                    <a:lstStyle/>
                    <a:p>
                      <a:pPr algn="l" fontAlgn="b"/>
                      <a:r>
                        <a:rPr lang="en-US" sz="1800" b="0" i="0" u="none" strike="noStrike">
                          <a:latin typeface="+mj-lt"/>
                        </a:rPr>
                        <a:t>Training on wind power prediction physical approach/CN/WED</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20">
                <a:tc vMerge="1">
                  <a:txBody>
                    <a:bodyPr/>
                    <a:lstStyle/>
                    <a:p>
                      <a:endParaRPr lang="en-US"/>
                    </a:p>
                  </a:txBody>
                  <a:tcPr/>
                </a:tc>
                <a:tc>
                  <a:txBody>
                    <a:bodyPr/>
                    <a:lstStyle/>
                    <a:p>
                      <a:pPr algn="l" fontAlgn="b"/>
                      <a:r>
                        <a:rPr lang="en-US" sz="1800" b="0" i="0" u="none" strike="noStrike">
                          <a:latin typeface="+mj-lt"/>
                        </a:rPr>
                        <a:t>Renewable energy policy development/CN/CRESP</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20">
                <a:tc vMerge="1">
                  <a:txBody>
                    <a:bodyPr/>
                    <a:lstStyle/>
                    <a:p>
                      <a:endParaRPr lang="en-US"/>
                    </a:p>
                  </a:txBody>
                  <a:tcPr/>
                </a:tc>
                <a:tc>
                  <a:txBody>
                    <a:bodyPr/>
                    <a:lstStyle/>
                    <a:p>
                      <a:pPr algn="l" fontAlgn="b"/>
                      <a:r>
                        <a:rPr lang="en-US" sz="1800" b="0" i="0" u="none" strike="noStrike">
                          <a:latin typeface="+mj-lt"/>
                        </a:rPr>
                        <a:t>Energy scale-up/CN/CRESP</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920">
                <a:tc vMerge="1">
                  <a:txBody>
                    <a:bodyPr/>
                    <a:lstStyle/>
                    <a:p>
                      <a:endParaRPr lang="en-US"/>
                    </a:p>
                  </a:txBody>
                  <a:tcPr/>
                </a:tc>
                <a:tc>
                  <a:txBody>
                    <a:bodyPr/>
                    <a:lstStyle/>
                    <a:p>
                      <a:pPr algn="l" fontAlgn="b"/>
                      <a:r>
                        <a:rPr lang="en-US" sz="1800" b="0" i="0" u="none" strike="noStrike" dirty="0">
                          <a:latin typeface="+mj-lt"/>
                        </a:rPr>
                        <a:t>Replace coal-fired generation/CN/CRESP</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971600" y="849804"/>
          <a:ext cx="7920880" cy="281486"/>
        </p:xfrm>
        <a:graphic>
          <a:graphicData uri="http://schemas.openxmlformats.org/drawingml/2006/table">
            <a:tbl>
              <a:tblPr/>
              <a:tblGrid>
                <a:gridCol w="2520280"/>
                <a:gridCol w="5400600"/>
              </a:tblGrid>
              <a:tr h="270280">
                <a:tc>
                  <a:txBody>
                    <a:bodyPr/>
                    <a:lstStyle/>
                    <a:p>
                      <a:pPr algn="ctr" fontAlgn="ctr"/>
                      <a:r>
                        <a:rPr lang="en-US" sz="1800" b="1" i="0" u="none" strike="noStrike" dirty="0">
                          <a:latin typeface="+mj-lt"/>
                        </a:rPr>
                        <a:t>Research Areas</a:t>
                      </a: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latin typeface="+mj-lt"/>
                        </a:rPr>
                        <a:t>Project (name/country/Research center)</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971600" y="6237312"/>
            <a:ext cx="7920880" cy="461665"/>
          </a:xfrm>
          <a:prstGeom prst="rect">
            <a:avLst/>
          </a:prstGeom>
          <a:noFill/>
        </p:spPr>
        <p:txBody>
          <a:bodyPr wrap="square" rtlCol="0">
            <a:spAutoFit/>
          </a:bodyPr>
          <a:lstStyle/>
          <a:p>
            <a:pPr algn="ctr"/>
            <a:r>
              <a:rPr lang="en-GB" sz="2400" b="1" dirty="0" smtClean="0">
                <a:latin typeface="+mj-lt"/>
              </a:rPr>
              <a:t>TOTAL = 44</a:t>
            </a:r>
            <a:endParaRPr lang="en-US" sz="24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9872" y="827420"/>
            <a:ext cx="2304256" cy="369332"/>
          </a:xfrm>
          <a:prstGeom prst="rect">
            <a:avLst/>
          </a:prstGeom>
          <a:noFill/>
        </p:spPr>
        <p:txBody>
          <a:bodyPr wrap="square" rtlCol="0">
            <a:spAutoFit/>
          </a:bodyPr>
          <a:lstStyle/>
          <a:p>
            <a:pPr algn="ctr"/>
            <a:r>
              <a:rPr lang="en-GB" b="1" dirty="0" smtClean="0"/>
              <a:t>EU</a:t>
            </a:r>
          </a:p>
        </p:txBody>
      </p:sp>
      <p:sp>
        <p:nvSpPr>
          <p:cNvPr id="5" name="TextBox 4"/>
          <p:cNvSpPr txBox="1"/>
          <p:nvPr/>
        </p:nvSpPr>
        <p:spPr>
          <a:xfrm>
            <a:off x="683568" y="116632"/>
            <a:ext cx="5472608" cy="707886"/>
          </a:xfrm>
          <a:prstGeom prst="rect">
            <a:avLst/>
          </a:prstGeom>
          <a:noFill/>
        </p:spPr>
        <p:txBody>
          <a:bodyPr wrap="square" rtlCol="0">
            <a:spAutoFit/>
          </a:bodyPr>
          <a:lstStyle/>
          <a:p>
            <a:r>
              <a:rPr lang="en-GB" sz="2000" b="1" dirty="0" smtClean="0">
                <a:latin typeface="+mj-lt"/>
              </a:rPr>
              <a:t>R&amp;D landscape – Individual national and international programmes</a:t>
            </a:r>
            <a:endParaRPr lang="en-US" sz="2000" b="1" dirty="0">
              <a:latin typeface="+mj-lt"/>
            </a:endParaRPr>
          </a:p>
        </p:txBody>
      </p:sp>
      <p:graphicFrame>
        <p:nvGraphicFramePr>
          <p:cNvPr id="7" name="Table 6"/>
          <p:cNvGraphicFramePr>
            <a:graphicFrameLocks noGrp="1"/>
          </p:cNvGraphicFramePr>
          <p:nvPr/>
        </p:nvGraphicFramePr>
        <p:xfrm>
          <a:off x="827584" y="1196752"/>
          <a:ext cx="8100392" cy="5017680"/>
        </p:xfrm>
        <a:graphic>
          <a:graphicData uri="http://schemas.openxmlformats.org/drawingml/2006/table">
            <a:tbl>
              <a:tblPr>
                <a:tableStyleId>{B301B821-A1FF-4177-AEE7-76D212191A09}</a:tableStyleId>
              </a:tblPr>
              <a:tblGrid>
                <a:gridCol w="2304256"/>
                <a:gridCol w="5796136"/>
              </a:tblGrid>
              <a:tr h="576064">
                <a:tc>
                  <a:txBody>
                    <a:bodyPr/>
                    <a:lstStyle/>
                    <a:p>
                      <a:pPr algn="ctr" fontAlgn="b"/>
                      <a:r>
                        <a:rPr lang="en-US" sz="1800" b="1" u="none" strike="noStrike" dirty="0">
                          <a:latin typeface="+mj-lt"/>
                        </a:rPr>
                        <a:t>Upwind</a:t>
                      </a:r>
                      <a:endParaRPr lang="en-US" sz="1800" b="1" i="0" u="none" strike="noStrike" dirty="0">
                        <a:latin typeface="+mj-lt"/>
                      </a:endParaRPr>
                    </a:p>
                  </a:txBody>
                  <a:tcPr marL="7741" marR="7741" marT="7741" marB="0" anchor="ctr"/>
                </a:tc>
                <a:tc>
                  <a:txBody>
                    <a:bodyPr/>
                    <a:lstStyle/>
                    <a:p>
                      <a:pPr algn="l" fontAlgn="b"/>
                      <a:r>
                        <a:rPr lang="en-US" sz="1600" u="none" strike="noStrike" dirty="0" smtClean="0">
                          <a:latin typeface="+mj-lt"/>
                        </a:rPr>
                        <a:t>The </a:t>
                      </a:r>
                      <a:r>
                        <a:rPr lang="en-US" sz="1600" u="none" strike="noStrike" dirty="0">
                          <a:latin typeface="+mj-lt"/>
                        </a:rPr>
                        <a:t>project looks at the design of </a:t>
                      </a:r>
                      <a:r>
                        <a:rPr lang="en-US" sz="1600" b="1" u="none" strike="noStrike" dirty="0">
                          <a:latin typeface="+mj-lt"/>
                        </a:rPr>
                        <a:t>very large wind turbines</a:t>
                      </a:r>
                      <a:r>
                        <a:rPr lang="en-US" sz="1600" u="none" strike="noStrike" dirty="0">
                          <a:latin typeface="+mj-lt"/>
                        </a:rPr>
                        <a:t>, both onshore and offshore.</a:t>
                      </a:r>
                      <a:endParaRPr lang="en-US" sz="1600" b="0" i="0" u="none" strike="noStrike" dirty="0">
                        <a:latin typeface="+mj-lt"/>
                      </a:endParaRPr>
                    </a:p>
                  </a:txBody>
                  <a:tcPr marL="7741" marR="7741" marT="7741" marB="0" anchor="b"/>
                </a:tc>
              </a:tr>
              <a:tr h="724034">
                <a:tc>
                  <a:txBody>
                    <a:bodyPr/>
                    <a:lstStyle/>
                    <a:p>
                      <a:pPr algn="ctr" fontAlgn="b"/>
                      <a:r>
                        <a:rPr lang="en-US" sz="1800" b="1" u="none" strike="noStrike" dirty="0">
                          <a:latin typeface="+mj-lt"/>
                        </a:rPr>
                        <a:t>RELIAWIND</a:t>
                      </a:r>
                      <a:endParaRPr lang="en-US" sz="1800" b="1" i="0" u="none" strike="noStrike" dirty="0">
                        <a:latin typeface="+mj-lt"/>
                      </a:endParaRPr>
                    </a:p>
                  </a:txBody>
                  <a:tcPr marL="7741" marR="7741" marT="7741" marB="0" anchor="ctr"/>
                </a:tc>
                <a:tc>
                  <a:txBody>
                    <a:bodyPr/>
                    <a:lstStyle/>
                    <a:p>
                      <a:pPr algn="l" fontAlgn="b"/>
                      <a:r>
                        <a:rPr lang="en-US" sz="1600" u="none" strike="noStrike" dirty="0" smtClean="0">
                          <a:latin typeface="+mj-lt"/>
                        </a:rPr>
                        <a:t>Aim: achieve </a:t>
                      </a:r>
                      <a:r>
                        <a:rPr lang="en-US" sz="1600" b="1" u="none" strike="noStrike" dirty="0">
                          <a:latin typeface="+mj-lt"/>
                        </a:rPr>
                        <a:t>better efficiency</a:t>
                      </a:r>
                      <a:r>
                        <a:rPr lang="en-US" sz="1600" u="none" strike="noStrike" dirty="0">
                          <a:latin typeface="+mj-lt"/>
                        </a:rPr>
                        <a:t> for wind turbines, through the deployment of new systems with reduced maintenance requirements and increased availability</a:t>
                      </a:r>
                      <a:endParaRPr lang="en-US" sz="1600" b="0" i="0" u="none" strike="noStrike" dirty="0">
                        <a:latin typeface="+mj-lt"/>
                      </a:endParaRPr>
                    </a:p>
                  </a:txBody>
                  <a:tcPr marL="7741" marR="7741" marT="7741" marB="0" anchor="b"/>
                </a:tc>
              </a:tr>
              <a:tr h="484875">
                <a:tc>
                  <a:txBody>
                    <a:bodyPr/>
                    <a:lstStyle/>
                    <a:p>
                      <a:pPr algn="ctr" fontAlgn="b"/>
                      <a:r>
                        <a:rPr lang="en-US" sz="1800" b="1" u="none" strike="noStrike" dirty="0" smtClean="0">
                          <a:latin typeface="+mj-lt"/>
                        </a:rPr>
                        <a:t>PROTEST</a:t>
                      </a:r>
                      <a:endParaRPr lang="en-US" sz="1800" b="1" i="0" u="none" strike="noStrike" dirty="0" smtClean="0">
                        <a:latin typeface="+mj-lt"/>
                      </a:endParaRPr>
                    </a:p>
                  </a:txBody>
                  <a:tcPr marL="7741" marR="7741" marT="7741" marB="0" anchor="ctr"/>
                </a:tc>
                <a:tc>
                  <a:txBody>
                    <a:bodyPr/>
                    <a:lstStyle/>
                    <a:p>
                      <a:pPr algn="l" fontAlgn="b"/>
                      <a:r>
                        <a:rPr lang="en-US" sz="1600" u="none" strike="noStrike" dirty="0" smtClean="0">
                          <a:latin typeface="+mj-lt"/>
                        </a:rPr>
                        <a:t>Aim: Develop a </a:t>
                      </a:r>
                      <a:r>
                        <a:rPr lang="en-US" sz="1600" u="none" strike="noStrike" dirty="0">
                          <a:latin typeface="+mj-lt"/>
                        </a:rPr>
                        <a:t>methodology that enables </a:t>
                      </a:r>
                      <a:r>
                        <a:rPr lang="en-US" sz="1600" b="1" u="none" strike="noStrike" dirty="0">
                          <a:latin typeface="+mj-lt"/>
                        </a:rPr>
                        <a:t>better specification of design loads</a:t>
                      </a:r>
                      <a:r>
                        <a:rPr lang="en-US" sz="1600" u="none" strike="noStrike" dirty="0">
                          <a:latin typeface="+mj-lt"/>
                        </a:rPr>
                        <a:t> for the mechanical components of turbines.</a:t>
                      </a:r>
                      <a:endParaRPr lang="en-US" sz="1600" b="0" i="0" u="none" strike="noStrike" dirty="0">
                        <a:latin typeface="+mj-lt"/>
                      </a:endParaRPr>
                    </a:p>
                  </a:txBody>
                  <a:tcPr marL="7741" marR="7741" marT="7741" marB="0" anchor="b"/>
                </a:tc>
              </a:tr>
              <a:tr h="745311">
                <a:tc>
                  <a:txBody>
                    <a:bodyPr/>
                    <a:lstStyle/>
                    <a:p>
                      <a:pPr algn="ctr" fontAlgn="b"/>
                      <a:r>
                        <a:rPr lang="en-US" sz="1800" b="1" u="none" strike="noStrike" dirty="0">
                          <a:latin typeface="+mj-lt"/>
                        </a:rPr>
                        <a:t>NIMO</a:t>
                      </a:r>
                      <a:endParaRPr lang="en-US" sz="1800" b="1" i="0" u="none" strike="noStrike" dirty="0">
                        <a:latin typeface="+mj-lt"/>
                      </a:endParaRPr>
                    </a:p>
                  </a:txBody>
                  <a:tcPr marL="7741" marR="7741" marT="7741" marB="0" anchor="ctr"/>
                </a:tc>
                <a:tc>
                  <a:txBody>
                    <a:bodyPr/>
                    <a:lstStyle/>
                    <a:p>
                      <a:pPr algn="l" fontAlgn="b"/>
                      <a:r>
                        <a:rPr lang="en-US" sz="1600" u="none" strike="noStrike" dirty="0" smtClean="0">
                          <a:latin typeface="+mj-lt"/>
                        </a:rPr>
                        <a:t>Integrated </a:t>
                      </a:r>
                      <a:r>
                        <a:rPr lang="en-US" sz="1600" b="1" u="none" strike="noStrike" dirty="0">
                          <a:latin typeface="+mj-lt"/>
                        </a:rPr>
                        <a:t>condition monitoring </a:t>
                      </a:r>
                      <a:r>
                        <a:rPr lang="en-US" sz="1600" b="1" u="none" strike="noStrike" dirty="0" smtClean="0">
                          <a:latin typeface="+mj-lt"/>
                        </a:rPr>
                        <a:t>system</a:t>
                      </a:r>
                      <a:r>
                        <a:rPr lang="en-US" sz="1600" u="none" strike="noStrike" baseline="0" dirty="0" smtClean="0">
                          <a:latin typeface="+mj-lt"/>
                        </a:rPr>
                        <a:t> </a:t>
                      </a:r>
                      <a:r>
                        <a:rPr lang="en-US" sz="1600" u="none" strike="noStrike" baseline="0" dirty="0" smtClean="0">
                          <a:latin typeface="+mj-lt"/>
                          <a:sym typeface="Wingdings" pitchFamily="2" charset="2"/>
                        </a:rPr>
                        <a:t></a:t>
                      </a:r>
                    </a:p>
                    <a:p>
                      <a:pPr algn="l" fontAlgn="b">
                        <a:buFont typeface="Arial" pitchFamily="34" charset="0"/>
                        <a:buChar char="•"/>
                      </a:pPr>
                      <a:r>
                        <a:rPr lang="en-US" sz="1600" u="none" strike="noStrike" dirty="0" smtClean="0">
                          <a:latin typeface="+mj-lt"/>
                        </a:rPr>
                        <a:t>eliminate catastrophic failures </a:t>
                      </a:r>
                    </a:p>
                    <a:p>
                      <a:pPr algn="l" fontAlgn="b">
                        <a:buFont typeface="Arial" pitchFamily="34" charset="0"/>
                        <a:buChar char="•"/>
                      </a:pPr>
                      <a:r>
                        <a:rPr lang="en-US" sz="1600" u="none" strike="noStrike" dirty="0" err="1" smtClean="0">
                          <a:latin typeface="+mj-lt"/>
                        </a:rPr>
                        <a:t>minimise</a:t>
                      </a:r>
                      <a:r>
                        <a:rPr lang="en-US" sz="1600" u="none" strike="noStrike" dirty="0" smtClean="0">
                          <a:latin typeface="+mj-lt"/>
                        </a:rPr>
                        <a:t> the need for corrective maintenance</a:t>
                      </a:r>
                      <a:endParaRPr lang="en-US" sz="1600" b="0" i="0" u="none" strike="noStrike" dirty="0">
                        <a:latin typeface="+mj-lt"/>
                      </a:endParaRPr>
                    </a:p>
                  </a:txBody>
                  <a:tcPr marL="7741" marR="7741" marT="7741" marB="0" anchor="b"/>
                </a:tc>
              </a:tr>
              <a:tr h="485217">
                <a:tc>
                  <a:txBody>
                    <a:bodyPr/>
                    <a:lstStyle/>
                    <a:p>
                      <a:pPr algn="ctr" fontAlgn="b"/>
                      <a:r>
                        <a:rPr lang="en-US" sz="1800" b="1" u="none" strike="noStrike" dirty="0" err="1">
                          <a:latin typeface="+mj-lt"/>
                        </a:rPr>
                        <a:t>Wingy</a:t>
                      </a:r>
                      <a:r>
                        <a:rPr lang="en-US" sz="1800" b="1" u="none" strike="noStrike" dirty="0">
                          <a:latin typeface="+mj-lt"/>
                        </a:rPr>
                        <a:t> -Pro</a:t>
                      </a:r>
                      <a:endParaRPr lang="en-US" sz="1800" b="1" i="0" u="none" strike="noStrike" dirty="0">
                        <a:latin typeface="+mj-lt"/>
                      </a:endParaRPr>
                    </a:p>
                  </a:txBody>
                  <a:tcPr marL="7741" marR="7741" marT="7741" marB="0" anchor="ctr"/>
                </a:tc>
                <a:tc>
                  <a:txBody>
                    <a:bodyPr/>
                    <a:lstStyle/>
                    <a:p>
                      <a:pPr algn="l" fontAlgn="b"/>
                      <a:r>
                        <a:rPr lang="en-US" sz="1600" u="none" strike="noStrike" dirty="0" smtClean="0">
                          <a:latin typeface="+mj-lt"/>
                        </a:rPr>
                        <a:t>Demonstration of </a:t>
                      </a:r>
                      <a:r>
                        <a:rPr lang="en-US" sz="1600" u="none" strike="noStrike" dirty="0">
                          <a:latin typeface="+mj-lt"/>
                        </a:rPr>
                        <a:t>the first ever large size </a:t>
                      </a:r>
                      <a:r>
                        <a:rPr lang="en-US" sz="1600" b="1" u="none" strike="noStrike" dirty="0">
                          <a:latin typeface="+mj-lt"/>
                        </a:rPr>
                        <a:t>transversal flux generator </a:t>
                      </a:r>
                      <a:r>
                        <a:rPr lang="en-US" sz="1600" u="none" strike="noStrike" dirty="0">
                          <a:latin typeface="+mj-lt"/>
                        </a:rPr>
                        <a:t>in an existing wind turbine.</a:t>
                      </a:r>
                      <a:endParaRPr lang="en-US" sz="1600" b="0" i="0" u="none" strike="noStrike" dirty="0">
                        <a:latin typeface="+mj-lt"/>
                      </a:endParaRPr>
                    </a:p>
                  </a:txBody>
                  <a:tcPr marL="7741" marR="7741" marT="7741" marB="0" anchor="b"/>
                </a:tc>
              </a:tr>
              <a:tr h="962852">
                <a:tc>
                  <a:txBody>
                    <a:bodyPr/>
                    <a:lstStyle/>
                    <a:p>
                      <a:pPr algn="ctr" fontAlgn="b"/>
                      <a:r>
                        <a:rPr lang="en-US" sz="1800" b="1" u="none" strike="noStrike" dirty="0">
                          <a:latin typeface="+mj-lt"/>
                        </a:rPr>
                        <a:t>SEANERGY</a:t>
                      </a:r>
                      <a:endParaRPr lang="en-US" sz="1800" b="1" i="0" u="none" strike="noStrike" dirty="0">
                        <a:latin typeface="+mj-lt"/>
                      </a:endParaRPr>
                    </a:p>
                  </a:txBody>
                  <a:tcPr marL="7741" marR="7741" marT="7741" marB="0" anchor="ctr"/>
                </a:tc>
                <a:tc>
                  <a:txBody>
                    <a:bodyPr/>
                    <a:lstStyle/>
                    <a:p>
                      <a:pPr algn="l" fontAlgn="b"/>
                      <a:r>
                        <a:rPr lang="en-US" sz="1600" b="1" u="none" strike="noStrike" dirty="0" smtClean="0">
                          <a:latin typeface="+mj-lt"/>
                        </a:rPr>
                        <a:t>National </a:t>
                      </a:r>
                      <a:r>
                        <a:rPr lang="en-US" sz="1600" b="1" u="none" strike="noStrike" dirty="0">
                          <a:latin typeface="+mj-lt"/>
                        </a:rPr>
                        <a:t>and international Maritime Spatial Planning (MSP) practices</a:t>
                      </a:r>
                      <a:r>
                        <a:rPr lang="en-US" sz="1600" u="none" strike="noStrike" dirty="0">
                          <a:latin typeface="+mj-lt"/>
                        </a:rPr>
                        <a:t>, policy recommendations for developing existing and potentially new MSP for the development of offshore renewable power generation, and promote acceptance of the results.</a:t>
                      </a:r>
                      <a:endParaRPr lang="en-US" sz="1600" b="0" i="0" u="none" strike="noStrike" dirty="0">
                        <a:latin typeface="+mj-lt"/>
                      </a:endParaRPr>
                    </a:p>
                  </a:txBody>
                  <a:tcPr marL="7741" marR="7741" marT="7741" marB="0" anchor="b"/>
                </a:tc>
              </a:tr>
              <a:tr h="962852">
                <a:tc>
                  <a:txBody>
                    <a:bodyPr/>
                    <a:lstStyle/>
                    <a:p>
                      <a:pPr algn="ctr" fontAlgn="b"/>
                      <a:r>
                        <a:rPr lang="en-US" sz="1800" b="1" u="none" strike="noStrike" dirty="0" err="1">
                          <a:latin typeface="+mj-lt"/>
                        </a:rPr>
                        <a:t>OffshoreGrid</a:t>
                      </a:r>
                      <a:endParaRPr lang="en-US" sz="1800" b="1" i="0" u="none" strike="noStrike" dirty="0">
                        <a:latin typeface="+mj-lt"/>
                      </a:endParaRPr>
                    </a:p>
                  </a:txBody>
                  <a:tcPr marL="7741" marR="7741" marT="7741" marB="0" anchor="ctr"/>
                </a:tc>
                <a:tc>
                  <a:txBody>
                    <a:bodyPr/>
                    <a:lstStyle/>
                    <a:p>
                      <a:pPr algn="l" fontAlgn="b"/>
                      <a:r>
                        <a:rPr lang="en-US" sz="1600" u="none" strike="noStrike" dirty="0" smtClean="0">
                          <a:latin typeface="+mj-lt"/>
                        </a:rPr>
                        <a:t>Techno-economic </a:t>
                      </a:r>
                      <a:r>
                        <a:rPr lang="en-US" sz="1600" u="none" strike="noStrike" dirty="0">
                          <a:latin typeface="+mj-lt"/>
                        </a:rPr>
                        <a:t>study which will develop a scientifically based view on an </a:t>
                      </a:r>
                      <a:r>
                        <a:rPr lang="en-US" sz="1600" b="1" u="none" strike="noStrike" dirty="0">
                          <a:latin typeface="+mj-lt"/>
                        </a:rPr>
                        <a:t>offshore grid in Northern Europe </a:t>
                      </a:r>
                      <a:r>
                        <a:rPr lang="en-US" sz="1600" u="none" strike="noStrike" dirty="0">
                          <a:latin typeface="+mj-lt"/>
                        </a:rPr>
                        <a:t>along with a suited regulatory framework considering technical, economic, policy and regulatory aspects.</a:t>
                      </a:r>
                      <a:endParaRPr lang="en-US" sz="1600" b="0" i="0" u="none" strike="noStrike" dirty="0">
                        <a:latin typeface="+mj-lt"/>
                      </a:endParaRPr>
                    </a:p>
                  </a:txBody>
                  <a:tcPr marL="7741" marR="7741" marT="7741" marB="0" anchor="b"/>
                </a:tc>
              </a:tr>
            </a:tbl>
          </a:graphicData>
        </a:graphic>
      </p:graphicFrame>
      <p:graphicFrame>
        <p:nvGraphicFramePr>
          <p:cNvPr id="6" name="Table 5"/>
          <p:cNvGraphicFramePr>
            <a:graphicFrameLocks noGrp="1"/>
          </p:cNvGraphicFramePr>
          <p:nvPr/>
        </p:nvGraphicFramePr>
        <p:xfrm>
          <a:off x="827584" y="6214432"/>
          <a:ext cx="8100392" cy="493364"/>
        </p:xfrm>
        <a:graphic>
          <a:graphicData uri="http://schemas.openxmlformats.org/drawingml/2006/table">
            <a:tbl>
              <a:tblPr>
                <a:tableStyleId>{793D81CF-94F2-401A-BA57-92F5A7B2D0C5}</a:tableStyleId>
              </a:tblPr>
              <a:tblGrid>
                <a:gridCol w="2376264"/>
                <a:gridCol w="5724128"/>
              </a:tblGrid>
              <a:tr h="426294">
                <a:tc>
                  <a:txBody>
                    <a:bodyPr/>
                    <a:lstStyle/>
                    <a:p>
                      <a:pPr algn="ctr" fontAlgn="b"/>
                      <a:r>
                        <a:rPr lang="en-US" sz="1800" b="1" u="none" strike="noStrike" dirty="0">
                          <a:latin typeface="+mj-lt"/>
                        </a:rPr>
                        <a:t>Marina Platform</a:t>
                      </a:r>
                      <a:endParaRPr lang="en-US" sz="1800" b="1" i="0" u="none" strike="noStrike" dirty="0">
                        <a:latin typeface="+mj-lt"/>
                      </a:endParaRPr>
                    </a:p>
                  </a:txBody>
                  <a:tcPr marL="5684" marR="5684" marT="5684" marB="0"/>
                </a:tc>
                <a:tc>
                  <a:txBody>
                    <a:bodyPr/>
                    <a:lstStyle/>
                    <a:p>
                      <a:pPr algn="l" fontAlgn="b"/>
                      <a:r>
                        <a:rPr lang="en-US" sz="1600" u="none" strike="noStrike" dirty="0">
                          <a:latin typeface="+mj-lt"/>
                        </a:rPr>
                        <a:t>Set of equitable and transparent </a:t>
                      </a:r>
                      <a:r>
                        <a:rPr lang="en-US" sz="1600" b="1" u="none" strike="noStrike" dirty="0">
                          <a:latin typeface="+mj-lt"/>
                        </a:rPr>
                        <a:t>criteria for the evaluation of multi-purpose platforms for marine renewable energy (MRE). </a:t>
                      </a:r>
                      <a:endParaRPr lang="en-US" sz="1600" b="1" i="0" u="none" strike="noStrike" dirty="0">
                        <a:latin typeface="+mj-lt"/>
                      </a:endParaRPr>
                    </a:p>
                  </a:txBody>
                  <a:tcPr marL="5684" marR="5684" marT="5684"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15616" y="1817811"/>
          <a:ext cx="7848871" cy="4219251"/>
        </p:xfrm>
        <a:graphic>
          <a:graphicData uri="http://schemas.openxmlformats.org/drawingml/2006/table">
            <a:tbl>
              <a:tblPr/>
              <a:tblGrid>
                <a:gridCol w="75469"/>
                <a:gridCol w="1652723"/>
                <a:gridCol w="6120679"/>
              </a:tblGrid>
              <a:tr h="720080">
                <a:tc rowSpan="3">
                  <a:txBody>
                    <a:bodyPr/>
                    <a:lstStyle/>
                    <a:p>
                      <a:pPr algn="ctr" fontAlgn="ctr"/>
                      <a:endParaRPr lang="en-US" sz="1800" b="0" i="0" u="none" strike="noStrike" dirty="0">
                        <a:latin typeface="Franklin Gothic Book"/>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err="1">
                          <a:latin typeface="Franklin Gothic Book"/>
                        </a:rPr>
                        <a:t>OGOWin</a:t>
                      </a:r>
                      <a:endParaRPr lang="en-US" sz="2000" b="1" i="0" u="none" strike="noStrike" dirty="0">
                        <a:latin typeface="Franklin Gothic Book"/>
                      </a:endParaRP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a:latin typeface="Franklin Gothic Book"/>
                        </a:rPr>
                        <a:t>OGOWin</a:t>
                      </a:r>
                      <a:r>
                        <a:rPr lang="en-US" sz="1800" b="0" i="0" u="none" strike="noStrike" dirty="0">
                          <a:latin typeface="Franklin Gothic Book"/>
                        </a:rPr>
                        <a:t> – “</a:t>
                      </a:r>
                      <a:r>
                        <a:rPr lang="en-US" sz="1800" b="1" i="0" u="none" strike="noStrike" dirty="0">
                          <a:latin typeface="Franklin Gothic Book"/>
                        </a:rPr>
                        <a:t>Optimization of jacket foundation structures</a:t>
                      </a:r>
                      <a:r>
                        <a:rPr lang="en-US" sz="1800" b="0" i="0" u="none" strike="noStrike" dirty="0">
                          <a:latin typeface="Franklin Gothic Book"/>
                        </a:rPr>
                        <a:t> for offshore wind power stations concerning material consumption, assembling order and manufacturing process”</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4797">
                <a:tc vMerge="1">
                  <a:txBody>
                    <a:bodyPr/>
                    <a:lstStyle/>
                    <a:p>
                      <a:endParaRPr lang="en-US"/>
                    </a:p>
                  </a:txBody>
                  <a:tcPr/>
                </a:tc>
                <a:tc>
                  <a:txBody>
                    <a:bodyPr/>
                    <a:lstStyle/>
                    <a:p>
                      <a:pPr algn="ctr" fontAlgn="ctr"/>
                      <a:r>
                        <a:rPr lang="en-US" sz="2000" b="1" i="0" u="none" strike="noStrike" dirty="0">
                          <a:latin typeface="Franklin Gothic Book"/>
                        </a:rPr>
                        <a:t>RAVE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Franklin Gothic Book"/>
                        </a:rPr>
                        <a:t>The RAVE research initiative runs simultaneously with the construction and operation of the "alpha </a:t>
                      </a:r>
                      <a:r>
                        <a:rPr lang="en-US" sz="1800" b="0" i="0" u="none" strike="noStrike" dirty="0" err="1">
                          <a:latin typeface="Franklin Gothic Book"/>
                        </a:rPr>
                        <a:t>ventus</a:t>
                      </a:r>
                      <a:r>
                        <a:rPr lang="en-US" sz="1800" b="0" i="0" u="none" strike="noStrike" dirty="0">
                          <a:latin typeface="Franklin Gothic Book"/>
                        </a:rPr>
                        <a:t>" test site to attain </a:t>
                      </a:r>
                      <a:r>
                        <a:rPr lang="en-US" sz="1800" b="1" i="0" u="none" strike="noStrike" dirty="0">
                          <a:latin typeface="Franklin Gothic Book"/>
                        </a:rPr>
                        <a:t>broad based experience and knowledge </a:t>
                      </a:r>
                      <a:r>
                        <a:rPr lang="en-US" sz="1800" b="0" i="0" u="none" strike="noStrike" dirty="0">
                          <a:latin typeface="Franklin Gothic Book"/>
                        </a:rPr>
                        <a:t>for future offshore wind parks.</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533">
                <a:tc vMerge="1">
                  <a:txBody>
                    <a:bodyPr/>
                    <a:lstStyle/>
                    <a:p>
                      <a:endParaRPr lang="en-US"/>
                    </a:p>
                  </a:txBody>
                  <a:tcPr/>
                </a:tc>
                <a:tc>
                  <a:txBody>
                    <a:bodyPr/>
                    <a:lstStyle/>
                    <a:p>
                      <a:pPr algn="ctr" fontAlgn="ctr"/>
                      <a:r>
                        <a:rPr lang="en-US" sz="2000" b="1" i="0" u="none" strike="noStrike" dirty="0">
                          <a:latin typeface="Franklin Gothic Book"/>
                        </a:rPr>
                        <a:t>WEMP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Franklin Gothic Book"/>
                        </a:rPr>
                        <a:t>The Offshore-WEMP project will gather and evaluate data and provide collaboration between operators, manufacturers, scientists, and other involved parties with the opportunity to gain basic insights into offshore wind energy in terms of </a:t>
                      </a:r>
                      <a:r>
                        <a:rPr lang="en-US" sz="1800" b="1" i="0" u="none" strike="noStrike" dirty="0">
                          <a:latin typeface="Franklin Gothic Book"/>
                        </a:rPr>
                        <a:t>reliability and availability </a:t>
                      </a:r>
                      <a:r>
                        <a:rPr lang="en-US" sz="1800" b="0" i="0" u="none" strike="noStrike" dirty="0">
                          <a:latin typeface="Franklin Gothic Book"/>
                        </a:rPr>
                        <a:t>and to address larger political questions. It is planned as a long-term project for monitoring the offshore wind energy deployment in Germany.</a:t>
                      </a:r>
                      <a:br>
                        <a:rPr lang="en-US" sz="1800" b="0" i="0" u="none" strike="noStrike" dirty="0">
                          <a:latin typeface="Franklin Gothic Book"/>
                        </a:rPr>
                      </a:br>
                      <a:endParaRPr lang="en-US" sz="1800" b="0" i="0" u="none" strike="noStrike" dirty="0">
                        <a:latin typeface="Franklin Gothic Book"/>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347864" y="1093386"/>
            <a:ext cx="2448272" cy="369332"/>
          </a:xfrm>
          <a:prstGeom prst="rect">
            <a:avLst/>
          </a:prstGeom>
          <a:noFill/>
        </p:spPr>
        <p:txBody>
          <a:bodyPr wrap="square" rtlCol="0">
            <a:spAutoFit/>
          </a:bodyPr>
          <a:lstStyle/>
          <a:p>
            <a:pPr algn="ctr"/>
            <a:r>
              <a:rPr lang="en-GB" b="1" dirty="0" smtClean="0"/>
              <a:t>DE</a:t>
            </a:r>
            <a:endParaRPr lang="en-US" b="1" dirty="0"/>
          </a:p>
        </p:txBody>
      </p:sp>
      <p:sp>
        <p:nvSpPr>
          <p:cNvPr id="6" name="TextBox 5"/>
          <p:cNvSpPr txBox="1"/>
          <p:nvPr/>
        </p:nvSpPr>
        <p:spPr>
          <a:xfrm>
            <a:off x="683568" y="260648"/>
            <a:ext cx="5472608" cy="707886"/>
          </a:xfrm>
          <a:prstGeom prst="rect">
            <a:avLst/>
          </a:prstGeom>
          <a:noFill/>
        </p:spPr>
        <p:txBody>
          <a:bodyPr wrap="square" rtlCol="0">
            <a:spAutoFit/>
          </a:bodyPr>
          <a:lstStyle/>
          <a:p>
            <a:r>
              <a:rPr lang="en-GB" sz="2000" b="1" dirty="0" smtClean="0">
                <a:latin typeface="+mj-lt"/>
              </a:rPr>
              <a:t>R&amp;D landscape – Individual national and international programmes</a:t>
            </a:r>
            <a:endParaRPr lang="en-US" sz="2000" b="1" dirty="0">
              <a:latin typeface="+mj-lt"/>
            </a:endParaRPr>
          </a:p>
        </p:txBody>
      </p:sp>
      <p:graphicFrame>
        <p:nvGraphicFramePr>
          <p:cNvPr id="7" name="Table 6"/>
          <p:cNvGraphicFramePr>
            <a:graphicFrameLocks noGrp="1"/>
          </p:cNvGraphicFramePr>
          <p:nvPr/>
        </p:nvGraphicFramePr>
        <p:xfrm>
          <a:off x="1115617" y="1397000"/>
          <a:ext cx="7848871" cy="420811"/>
        </p:xfrm>
        <a:graphic>
          <a:graphicData uri="http://schemas.openxmlformats.org/drawingml/2006/table">
            <a:tbl>
              <a:tblPr/>
              <a:tblGrid>
                <a:gridCol w="1728192"/>
                <a:gridCol w="6120679"/>
              </a:tblGrid>
              <a:tr h="420811">
                <a:tc>
                  <a:txBody>
                    <a:bodyPr/>
                    <a:lstStyle/>
                    <a:p>
                      <a:pPr algn="ctr" fontAlgn="ctr"/>
                      <a:r>
                        <a:rPr lang="en-US" sz="2000" b="1" i="0" u="none" strike="noStrike" dirty="0">
                          <a:latin typeface="Franklin Gothic Book"/>
                        </a:rPr>
                        <a:t>Project</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latin typeface="Franklin Gothic Book"/>
                        </a:rPr>
                        <a:t>Short description</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19672" y="2132856"/>
          <a:ext cx="6921822" cy="2376686"/>
        </p:xfrm>
        <a:graphic>
          <a:graphicData uri="http://schemas.openxmlformats.org/drawingml/2006/table">
            <a:tbl>
              <a:tblPr/>
              <a:tblGrid>
                <a:gridCol w="1354270"/>
                <a:gridCol w="5567552"/>
              </a:tblGrid>
              <a:tr h="995561">
                <a:tc>
                  <a:txBody>
                    <a:bodyPr/>
                    <a:lstStyle/>
                    <a:p>
                      <a:pPr algn="ctr" fontAlgn="b"/>
                      <a:r>
                        <a:rPr lang="en-US" sz="2000" b="1" i="0" u="none" strike="noStrike" dirty="0" err="1">
                          <a:latin typeface="Franklin Gothic Book"/>
                        </a:rPr>
                        <a:t>We@Sea</a:t>
                      </a:r>
                      <a:endParaRPr lang="en-US" sz="2000" b="1" i="0" u="none" strike="noStrike" dirty="0">
                        <a:latin typeface="Franklin Gothic Boo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Franklin Gothic Book"/>
                        </a:rPr>
                        <a:t>The aim of </a:t>
                      </a:r>
                      <a:r>
                        <a:rPr lang="en-US" sz="1800" b="0" i="0" u="none" strike="noStrike" dirty="0" err="1">
                          <a:latin typeface="Franklin Gothic Book"/>
                        </a:rPr>
                        <a:t>We@Sea</a:t>
                      </a:r>
                      <a:r>
                        <a:rPr lang="en-US" sz="1800" b="0" i="0" u="none" strike="noStrike" dirty="0">
                          <a:latin typeface="Franklin Gothic Book"/>
                        </a:rPr>
                        <a:t> is to gather </a:t>
                      </a:r>
                      <a:r>
                        <a:rPr lang="en-US" sz="1800" b="1" i="0" u="none" strike="noStrike" dirty="0">
                          <a:latin typeface="Franklin Gothic Book"/>
                        </a:rPr>
                        <a:t>knowledge and reduce risks</a:t>
                      </a:r>
                      <a:r>
                        <a:rPr lang="en-US" sz="1800" b="0" i="0" u="none" strike="noStrike" dirty="0">
                          <a:latin typeface="Franklin Gothic Book"/>
                        </a:rPr>
                        <a:t>, in order to realize a sound implementation of wind energy in the North Sea.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5800">
                <a:tc>
                  <a:txBody>
                    <a:bodyPr/>
                    <a:lstStyle/>
                    <a:p>
                      <a:pPr algn="ctr" fontAlgn="b"/>
                      <a:r>
                        <a:rPr lang="en-US" sz="2000" b="1" i="0" u="none" strike="noStrike" dirty="0">
                          <a:latin typeface="Franklin Gothic Book"/>
                        </a:rPr>
                        <a:t>Flow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Franklin Gothic Book"/>
                        </a:rPr>
                        <a:t>The Far and Large Offshore Wind program (FLOW) consists of an ambitious R&amp;D plan and a demonstration wind farm 75 km off the Dutch coast, in 35 meters water </a:t>
                      </a:r>
                      <a:r>
                        <a:rPr lang="en-US" sz="1800" b="0" i="0" u="none" strike="noStrike" dirty="0" smtClean="0">
                          <a:latin typeface="Franklin Gothic Book"/>
                        </a:rPr>
                        <a:t>depth. </a:t>
                      </a:r>
                      <a:r>
                        <a:rPr lang="en-US" sz="1800" b="0" i="0" u="none" strike="noStrike" dirty="0">
                          <a:latin typeface="Franklin Gothic Book"/>
                        </a:rPr>
                        <a:t>FLOW aims to </a:t>
                      </a:r>
                      <a:r>
                        <a:rPr lang="en-US" sz="1800" b="1" i="0" u="none" strike="noStrike" dirty="0">
                          <a:latin typeface="Franklin Gothic Book"/>
                        </a:rPr>
                        <a:t>accelerate the development of offshore wind energy and to reduce the associated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491880" y="1303377"/>
            <a:ext cx="2736304" cy="369332"/>
          </a:xfrm>
          <a:prstGeom prst="rect">
            <a:avLst/>
          </a:prstGeom>
          <a:noFill/>
        </p:spPr>
        <p:txBody>
          <a:bodyPr wrap="square" rtlCol="0">
            <a:spAutoFit/>
          </a:bodyPr>
          <a:lstStyle/>
          <a:p>
            <a:pPr algn="ctr"/>
            <a:r>
              <a:rPr lang="en-GB" b="1" dirty="0" smtClean="0"/>
              <a:t>NL</a:t>
            </a:r>
            <a:endParaRPr lang="en-US" b="1" dirty="0"/>
          </a:p>
        </p:txBody>
      </p:sp>
      <p:sp>
        <p:nvSpPr>
          <p:cNvPr id="6" name="TextBox 5"/>
          <p:cNvSpPr txBox="1"/>
          <p:nvPr/>
        </p:nvSpPr>
        <p:spPr>
          <a:xfrm>
            <a:off x="683568" y="260648"/>
            <a:ext cx="5472608" cy="707886"/>
          </a:xfrm>
          <a:prstGeom prst="rect">
            <a:avLst/>
          </a:prstGeom>
          <a:noFill/>
        </p:spPr>
        <p:txBody>
          <a:bodyPr wrap="square" rtlCol="0">
            <a:spAutoFit/>
          </a:bodyPr>
          <a:lstStyle/>
          <a:p>
            <a:r>
              <a:rPr lang="en-GB" sz="2000" b="1" dirty="0" smtClean="0">
                <a:latin typeface="+mj-lt"/>
              </a:rPr>
              <a:t>R&amp;D landscape – Individual national and international programmes</a:t>
            </a:r>
            <a:endParaRPr lang="en-US" sz="2000" b="1" dirty="0">
              <a:latin typeface="+mj-lt"/>
            </a:endParaRPr>
          </a:p>
        </p:txBody>
      </p:sp>
      <p:graphicFrame>
        <p:nvGraphicFramePr>
          <p:cNvPr id="7" name="Table 6"/>
          <p:cNvGraphicFramePr>
            <a:graphicFrameLocks noGrp="1"/>
          </p:cNvGraphicFramePr>
          <p:nvPr/>
        </p:nvGraphicFramePr>
        <p:xfrm>
          <a:off x="1619672" y="1712045"/>
          <a:ext cx="6921822" cy="420811"/>
        </p:xfrm>
        <a:graphic>
          <a:graphicData uri="http://schemas.openxmlformats.org/drawingml/2006/table">
            <a:tbl>
              <a:tblPr/>
              <a:tblGrid>
                <a:gridCol w="1349499"/>
                <a:gridCol w="5572323"/>
              </a:tblGrid>
              <a:tr h="420811">
                <a:tc>
                  <a:txBody>
                    <a:bodyPr/>
                    <a:lstStyle/>
                    <a:p>
                      <a:pPr algn="ctr" fontAlgn="ctr"/>
                      <a:r>
                        <a:rPr lang="en-US" sz="2000" b="1" i="0" u="none" strike="noStrike" dirty="0">
                          <a:latin typeface="Franklin Gothic Book"/>
                        </a:rPr>
                        <a:t>Project</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latin typeface="Franklin Gothic Book"/>
                        </a:rPr>
                        <a:t>Short description</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98650" y="1733550"/>
          <a:ext cx="6849814" cy="4427220"/>
        </p:xfrm>
        <a:graphic>
          <a:graphicData uri="http://schemas.openxmlformats.org/drawingml/2006/table">
            <a:tbl>
              <a:tblPr/>
              <a:tblGrid>
                <a:gridCol w="1233190"/>
                <a:gridCol w="5616624"/>
              </a:tblGrid>
              <a:tr h="561975">
                <a:tc>
                  <a:txBody>
                    <a:bodyPr/>
                    <a:lstStyle/>
                    <a:p>
                      <a:pPr algn="ctr" fontAlgn="b"/>
                      <a:r>
                        <a:rPr lang="en-US" sz="2000" b="1" i="0" u="none" strike="noStrike" dirty="0">
                          <a:latin typeface="Franklin Gothic Book"/>
                        </a:rPr>
                        <a:t>ETI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Franklin Gothic Book"/>
                        </a:rPr>
                        <a:t>ETI, the Energy Technologies Institute, is a 50:50 partnership between government and industry and facilitates </a:t>
                      </a:r>
                      <a:r>
                        <a:rPr lang="en-US" sz="1800" b="1" i="0" u="none" strike="noStrike" dirty="0">
                          <a:latin typeface="Franklin Gothic Book"/>
                        </a:rPr>
                        <a:t>collaborative R&amp;D.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ctr" fontAlgn="b"/>
                      <a:r>
                        <a:rPr lang="en-US" sz="2000" b="1" i="0" u="none" strike="noStrike" dirty="0">
                          <a:latin typeface="Franklin Gothic Book"/>
                        </a:rPr>
                        <a:t>NAREC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Franklin Gothic Book"/>
                        </a:rPr>
                        <a:t>NAREC provides an independent centre for the development, </a:t>
                      </a:r>
                      <a:r>
                        <a:rPr lang="en-US" sz="1800" b="1" i="0" u="none" strike="noStrike" dirty="0">
                          <a:latin typeface="Franklin Gothic Book"/>
                        </a:rPr>
                        <a:t>testing and </a:t>
                      </a:r>
                      <a:r>
                        <a:rPr lang="en-US" sz="1800" b="1" i="0" u="none" strike="noStrike" dirty="0" err="1">
                          <a:latin typeface="Franklin Gothic Book"/>
                        </a:rPr>
                        <a:t>commercialisation</a:t>
                      </a:r>
                      <a:r>
                        <a:rPr lang="en-US" sz="1800" b="1" i="0" u="none" strike="noStrike" dirty="0">
                          <a:latin typeface="Franklin Gothic Book"/>
                        </a:rPr>
                        <a:t> </a:t>
                      </a:r>
                      <a:r>
                        <a:rPr lang="en-US" sz="1800" b="0" i="0" u="none" strike="noStrike" dirty="0">
                          <a:latin typeface="Franklin Gothic Book"/>
                        </a:rPr>
                        <a:t>of next generation technologies for the global wind energy industry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175">
                <a:tc>
                  <a:txBody>
                    <a:bodyPr/>
                    <a:lstStyle/>
                    <a:p>
                      <a:pPr algn="ctr" fontAlgn="b"/>
                      <a:r>
                        <a:rPr lang="en-US" sz="2000" b="1" i="0" u="none" strike="noStrike" dirty="0">
                          <a:latin typeface="Franklin Gothic Book"/>
                        </a:rPr>
                        <a:t>DECC ETF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Franklin Gothic Book"/>
                        </a:rPr>
                        <a:t>The 3rd call of DECC's Environmental Transformation Fund (ETF) aims to support, stimulate and encourage the </a:t>
                      </a:r>
                      <a:r>
                        <a:rPr lang="en-US" sz="1800" b="1" i="0" u="none" strike="noStrike" dirty="0">
                          <a:latin typeface="Franklin Gothic Book"/>
                        </a:rPr>
                        <a:t>development and demonstration of offshore wind </a:t>
                      </a:r>
                      <a:r>
                        <a:rPr lang="en-US" sz="1800" b="0" i="0" u="none" strike="noStrike" dirty="0">
                          <a:latin typeface="Franklin Gothic Book"/>
                        </a:rPr>
                        <a:t>technologies and components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9150">
                <a:tc>
                  <a:txBody>
                    <a:bodyPr/>
                    <a:lstStyle/>
                    <a:p>
                      <a:pPr algn="ctr" fontAlgn="b"/>
                      <a:r>
                        <a:rPr lang="en-US" sz="2000" b="1" i="0" u="none" strike="noStrike" dirty="0">
                          <a:latin typeface="Franklin Gothic Book"/>
                        </a:rPr>
                        <a:t>COWRIE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Franklin Gothic Book"/>
                        </a:rPr>
                        <a:t>COWRIE (Collaborative Offshore Wind Research Into The Environment) is a registered Charity set up to advance and improve understanding and knowledge of the potential </a:t>
                      </a:r>
                      <a:r>
                        <a:rPr lang="en-US" sz="1800" b="1" i="0" u="none" strike="noStrike" dirty="0">
                          <a:latin typeface="Franklin Gothic Book"/>
                        </a:rPr>
                        <a:t>environmental impacts </a:t>
                      </a:r>
                      <a:r>
                        <a:rPr lang="en-US" sz="1800" b="0" i="0" u="none" strike="noStrike" dirty="0">
                          <a:latin typeface="Franklin Gothic Book"/>
                        </a:rPr>
                        <a:t>of offshore </a:t>
                      </a:r>
                      <a:r>
                        <a:rPr lang="en-US" sz="1800" b="0" i="0" u="none" strike="noStrike" dirty="0" err="1">
                          <a:latin typeface="Franklin Gothic Book"/>
                        </a:rPr>
                        <a:t>windfarm</a:t>
                      </a:r>
                      <a:r>
                        <a:rPr lang="en-US" sz="1800" b="0" i="0" u="none" strike="noStrike" dirty="0">
                          <a:latin typeface="Franklin Gothic Book"/>
                        </a:rPr>
                        <a:t> development in UK waters.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203848" y="906979"/>
            <a:ext cx="3456384" cy="369332"/>
          </a:xfrm>
          <a:prstGeom prst="rect">
            <a:avLst/>
          </a:prstGeom>
          <a:noFill/>
        </p:spPr>
        <p:txBody>
          <a:bodyPr wrap="square" rtlCol="0">
            <a:spAutoFit/>
          </a:bodyPr>
          <a:lstStyle/>
          <a:p>
            <a:pPr algn="ctr"/>
            <a:r>
              <a:rPr lang="en-GB" b="1" dirty="0" smtClean="0"/>
              <a:t>UK</a:t>
            </a:r>
            <a:endParaRPr lang="en-US" b="1" dirty="0"/>
          </a:p>
        </p:txBody>
      </p:sp>
      <p:sp>
        <p:nvSpPr>
          <p:cNvPr id="6" name="TextBox 5"/>
          <p:cNvSpPr txBox="1"/>
          <p:nvPr/>
        </p:nvSpPr>
        <p:spPr>
          <a:xfrm>
            <a:off x="683568" y="260648"/>
            <a:ext cx="5472608" cy="707886"/>
          </a:xfrm>
          <a:prstGeom prst="rect">
            <a:avLst/>
          </a:prstGeom>
          <a:noFill/>
        </p:spPr>
        <p:txBody>
          <a:bodyPr wrap="square" rtlCol="0">
            <a:spAutoFit/>
          </a:bodyPr>
          <a:lstStyle/>
          <a:p>
            <a:r>
              <a:rPr lang="en-GB" sz="2000" b="1" dirty="0" smtClean="0">
                <a:latin typeface="+mj-lt"/>
              </a:rPr>
              <a:t>R&amp;D landscape – Individual national and international programmes</a:t>
            </a:r>
            <a:endParaRPr lang="en-US" sz="2000" b="1" dirty="0">
              <a:latin typeface="+mj-lt"/>
            </a:endParaRPr>
          </a:p>
        </p:txBody>
      </p:sp>
      <p:graphicFrame>
        <p:nvGraphicFramePr>
          <p:cNvPr id="7" name="Table 6"/>
          <p:cNvGraphicFramePr>
            <a:graphicFrameLocks noGrp="1"/>
          </p:cNvGraphicFramePr>
          <p:nvPr/>
        </p:nvGraphicFramePr>
        <p:xfrm>
          <a:off x="1898650" y="1312739"/>
          <a:ext cx="6849814" cy="420811"/>
        </p:xfrm>
        <a:graphic>
          <a:graphicData uri="http://schemas.openxmlformats.org/drawingml/2006/table">
            <a:tbl>
              <a:tblPr/>
              <a:tblGrid>
                <a:gridCol w="1233190"/>
                <a:gridCol w="5616624"/>
              </a:tblGrid>
              <a:tr h="420811">
                <a:tc>
                  <a:txBody>
                    <a:bodyPr/>
                    <a:lstStyle/>
                    <a:p>
                      <a:pPr algn="ctr" fontAlgn="ctr"/>
                      <a:r>
                        <a:rPr lang="en-US" sz="2000" b="1" i="0" u="none" strike="noStrike" dirty="0">
                          <a:latin typeface="Franklin Gothic Book"/>
                        </a:rPr>
                        <a:t>Project</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latin typeface="Franklin Gothic Book"/>
                        </a:rPr>
                        <a:t>Short description</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51720" y="1700808"/>
          <a:ext cx="5346700" cy="1381125"/>
        </p:xfrm>
        <a:graphic>
          <a:graphicData uri="http://schemas.openxmlformats.org/drawingml/2006/table">
            <a:tbl>
              <a:tblPr/>
              <a:tblGrid>
                <a:gridCol w="936104"/>
                <a:gridCol w="1152128"/>
                <a:gridCol w="3258468"/>
              </a:tblGrid>
              <a:tr h="657225">
                <a:tc>
                  <a:txBody>
                    <a:bodyPr/>
                    <a:lstStyle/>
                    <a:p>
                      <a:pPr algn="ctr" fontAlgn="t"/>
                      <a:r>
                        <a:rPr lang="en-US" sz="2000" b="1" i="0" u="none" strike="noStrike" dirty="0">
                          <a:latin typeface="Franklin Gothic Book"/>
                        </a:rPr>
                        <a:t>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err="1">
                          <a:latin typeface="Franklin Gothic Book"/>
                        </a:rPr>
                        <a:t>Vindforsk</a:t>
                      </a:r>
                      <a:r>
                        <a:rPr lang="en-US" sz="2000" b="1" i="0" u="none" strike="noStrike" dirty="0">
                          <a:latin typeface="Franklin Gothic Book"/>
                        </a:rPr>
                        <a:t> 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err="1">
                          <a:latin typeface="Franklin Gothic Book"/>
                        </a:rPr>
                        <a:t>Vindforsk</a:t>
                      </a:r>
                      <a:r>
                        <a:rPr lang="en-US" sz="1800" b="0" i="0" u="none" strike="noStrike" dirty="0">
                          <a:latin typeface="Franklin Gothic Book"/>
                        </a:rPr>
                        <a:t> III is a co-financed research </a:t>
                      </a:r>
                      <a:r>
                        <a:rPr lang="en-US" sz="1800" b="0" i="0" u="none" strike="noStrike" dirty="0" err="1">
                          <a:latin typeface="Franklin Gothic Book"/>
                        </a:rPr>
                        <a:t>programme</a:t>
                      </a:r>
                      <a:r>
                        <a:rPr lang="en-US" sz="1800" b="0" i="0" u="none" strike="noStrike" dirty="0">
                          <a:latin typeface="Franklin Gothic Book"/>
                        </a:rPr>
                        <a:t> that provides funding for </a:t>
                      </a:r>
                      <a:r>
                        <a:rPr lang="en-US" sz="1800" b="1" i="0" u="none" strike="noStrike" dirty="0">
                          <a:latin typeface="Franklin Gothic Book"/>
                        </a:rPr>
                        <a:t>basic and applied research</a:t>
                      </a:r>
                      <a:r>
                        <a:rPr lang="en-US" sz="1800" b="0" i="0" u="none" strike="noStrike" dirty="0">
                          <a:latin typeface="Franklin Gothic Book"/>
                        </a:rPr>
                        <a:t> covering wind energy.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2051720" y="3081933"/>
          <a:ext cx="5346700" cy="2204085"/>
        </p:xfrm>
        <a:graphic>
          <a:graphicData uri="http://schemas.openxmlformats.org/drawingml/2006/table">
            <a:tbl>
              <a:tblPr/>
              <a:tblGrid>
                <a:gridCol w="936104"/>
                <a:gridCol w="1152128"/>
                <a:gridCol w="3258468"/>
              </a:tblGrid>
              <a:tr h="809625">
                <a:tc>
                  <a:txBody>
                    <a:bodyPr/>
                    <a:lstStyle/>
                    <a:p>
                      <a:pPr algn="ctr" fontAlgn="t"/>
                      <a:r>
                        <a:rPr lang="en-US" sz="2000" b="1" i="0" u="none" strike="noStrike" dirty="0">
                          <a:latin typeface="Franklin Gothic Book"/>
                        </a:rPr>
                        <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err="1">
                          <a:latin typeface="Franklin Gothic Book"/>
                        </a:rPr>
                        <a:t>Zèfir</a:t>
                      </a:r>
                      <a:endParaRPr lang="en-US" sz="2000" b="1" i="0" u="none" strike="noStrike" dirty="0">
                        <a:latin typeface="Franklin Gothic Boo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Franklin Gothic Book"/>
                        </a:rPr>
                        <a:t>The objective is to create an international test plant in Spain. The project, sponsored by the Institute of Energy Research of Catalonia (IREC), aims to become a benchmark in </a:t>
                      </a:r>
                      <a:r>
                        <a:rPr lang="en-US" sz="1800" b="1" i="0" u="none" strike="noStrike" dirty="0">
                          <a:latin typeface="Franklin Gothic Book"/>
                        </a:rPr>
                        <a:t>research for the installation of deepwater wind turbines.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83568" y="260648"/>
            <a:ext cx="5472608" cy="707886"/>
          </a:xfrm>
          <a:prstGeom prst="rect">
            <a:avLst/>
          </a:prstGeom>
          <a:noFill/>
        </p:spPr>
        <p:txBody>
          <a:bodyPr wrap="square" rtlCol="0">
            <a:spAutoFit/>
          </a:bodyPr>
          <a:lstStyle/>
          <a:p>
            <a:r>
              <a:rPr lang="en-GB" sz="2000" b="1" dirty="0" smtClean="0">
                <a:latin typeface="+mj-lt"/>
              </a:rPr>
              <a:t>R&amp;D landscape – Individual national and international programmes</a:t>
            </a:r>
            <a:endParaRPr lang="en-US" sz="2000" b="1" dirty="0">
              <a:latin typeface="+mj-lt"/>
            </a:endParaRPr>
          </a:p>
        </p:txBody>
      </p:sp>
      <p:graphicFrame>
        <p:nvGraphicFramePr>
          <p:cNvPr id="7" name="Table 6"/>
          <p:cNvGraphicFramePr>
            <a:graphicFrameLocks noGrp="1"/>
          </p:cNvGraphicFramePr>
          <p:nvPr/>
        </p:nvGraphicFramePr>
        <p:xfrm>
          <a:off x="2987824" y="1279997"/>
          <a:ext cx="4410596" cy="420811"/>
        </p:xfrm>
        <a:graphic>
          <a:graphicData uri="http://schemas.openxmlformats.org/drawingml/2006/table">
            <a:tbl>
              <a:tblPr/>
              <a:tblGrid>
                <a:gridCol w="1152128"/>
                <a:gridCol w="3258468"/>
              </a:tblGrid>
              <a:tr h="420811">
                <a:tc>
                  <a:txBody>
                    <a:bodyPr/>
                    <a:lstStyle/>
                    <a:p>
                      <a:pPr algn="ctr" fontAlgn="ctr"/>
                      <a:r>
                        <a:rPr lang="en-US" sz="2000" b="1" i="0" u="none" strike="noStrike" dirty="0">
                          <a:latin typeface="Franklin Gothic Book"/>
                        </a:rPr>
                        <a:t>Project</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latin typeface="Franklin Gothic Book"/>
                        </a:rPr>
                        <a:t>Short description</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networks</a:t>
            </a:r>
            <a:endParaRPr lang="en-US" dirty="0"/>
          </a:p>
        </p:txBody>
      </p:sp>
      <p:graphicFrame>
        <p:nvGraphicFramePr>
          <p:cNvPr id="4" name="Table 3"/>
          <p:cNvGraphicFramePr>
            <a:graphicFrameLocks noGrp="1"/>
          </p:cNvGraphicFramePr>
          <p:nvPr/>
        </p:nvGraphicFramePr>
        <p:xfrm>
          <a:off x="2339752" y="2132856"/>
          <a:ext cx="5112568" cy="2387130"/>
        </p:xfrm>
        <a:graphic>
          <a:graphicData uri="http://schemas.openxmlformats.org/drawingml/2006/table">
            <a:tbl>
              <a:tblPr>
                <a:tableStyleId>{616DA210-FB5B-4158-B5E0-FEB733F419BA}</a:tableStyleId>
              </a:tblPr>
              <a:tblGrid>
                <a:gridCol w="2832640"/>
                <a:gridCol w="2279928"/>
              </a:tblGrid>
              <a:tr h="477426">
                <a:tc rowSpan="2">
                  <a:txBody>
                    <a:bodyPr/>
                    <a:lstStyle/>
                    <a:p>
                      <a:pPr algn="ctr" fontAlgn="ctr"/>
                      <a:r>
                        <a:rPr lang="en-US" sz="1800" b="1" u="none" strike="noStrike" dirty="0">
                          <a:solidFill>
                            <a:schemeClr val="tx1"/>
                          </a:solidFill>
                          <a:latin typeface="+mj-lt"/>
                        </a:rPr>
                        <a:t>EU</a:t>
                      </a:r>
                      <a:endParaRPr lang="en-US" sz="1800" b="1" i="0" u="none" strike="noStrike" dirty="0">
                        <a:solidFill>
                          <a:schemeClr val="tx1"/>
                        </a:solidFill>
                        <a:latin typeface="+mj-lt"/>
                      </a:endParaRPr>
                    </a:p>
                  </a:txBody>
                  <a:tcPr marL="9525" marR="9525" marT="9525" marB="0" anchor="ctr"/>
                </a:tc>
                <a:tc>
                  <a:txBody>
                    <a:bodyPr/>
                    <a:lstStyle/>
                    <a:p>
                      <a:pPr algn="ctr" fontAlgn="t"/>
                      <a:r>
                        <a:rPr lang="en-US" sz="1800" b="1" u="sng" strike="noStrike">
                          <a:latin typeface="+mj-lt"/>
                          <a:hlinkClick r:id="rId3"/>
                        </a:rPr>
                        <a:t>EAWE</a:t>
                      </a:r>
                      <a:endParaRPr lang="en-US" sz="1800" b="1" i="0" u="sng" strike="noStrike">
                        <a:solidFill>
                          <a:srgbClr val="0000FF"/>
                        </a:solidFill>
                        <a:latin typeface="+mj-lt"/>
                      </a:endParaRPr>
                    </a:p>
                  </a:txBody>
                  <a:tcPr marL="114300" marR="9525" marT="9525" marB="0" anchor="ctr"/>
                </a:tc>
              </a:tr>
              <a:tr h="477426">
                <a:tc vMerge="1">
                  <a:txBody>
                    <a:bodyPr/>
                    <a:lstStyle/>
                    <a:p>
                      <a:endParaRPr lang="en-US"/>
                    </a:p>
                  </a:txBody>
                  <a:tcPr/>
                </a:tc>
                <a:tc>
                  <a:txBody>
                    <a:bodyPr/>
                    <a:lstStyle/>
                    <a:p>
                      <a:pPr algn="ctr" fontAlgn="t"/>
                      <a:r>
                        <a:rPr lang="en-US" sz="1800" b="1" u="sng" strike="noStrike">
                          <a:latin typeface="+mj-lt"/>
                          <a:hlinkClick r:id="rId4"/>
                        </a:rPr>
                        <a:t>ORECCA</a:t>
                      </a:r>
                      <a:endParaRPr lang="en-US" sz="1800" b="1" i="0" u="sng" strike="noStrike">
                        <a:solidFill>
                          <a:srgbClr val="0000FF"/>
                        </a:solidFill>
                        <a:latin typeface="+mj-lt"/>
                      </a:endParaRPr>
                    </a:p>
                  </a:txBody>
                  <a:tcPr marL="114300" marR="9525" marT="9525" marB="0" anchor="ctr"/>
                </a:tc>
              </a:tr>
              <a:tr h="477426">
                <a:tc>
                  <a:txBody>
                    <a:bodyPr/>
                    <a:lstStyle/>
                    <a:p>
                      <a:pPr algn="ctr" fontAlgn="ctr"/>
                      <a:r>
                        <a:rPr lang="en-US" sz="1800" b="1" u="none" strike="noStrike" dirty="0">
                          <a:solidFill>
                            <a:schemeClr val="tx1"/>
                          </a:solidFill>
                          <a:latin typeface="+mj-lt"/>
                        </a:rPr>
                        <a:t>ES</a:t>
                      </a:r>
                      <a:endParaRPr lang="en-US" sz="1800" b="1" i="0" u="none" strike="noStrike" dirty="0">
                        <a:solidFill>
                          <a:schemeClr val="tx1"/>
                        </a:solidFill>
                        <a:latin typeface="+mj-lt"/>
                      </a:endParaRPr>
                    </a:p>
                  </a:txBody>
                  <a:tcPr marL="9525" marR="9525" marT="9525" marB="0" anchor="ctr"/>
                </a:tc>
                <a:tc>
                  <a:txBody>
                    <a:bodyPr/>
                    <a:lstStyle/>
                    <a:p>
                      <a:pPr algn="ctr" fontAlgn="t"/>
                      <a:r>
                        <a:rPr lang="en-US" sz="1800" b="1" u="sng" strike="noStrike" dirty="0">
                          <a:latin typeface="+mj-lt"/>
                          <a:hlinkClick r:id="rId5"/>
                        </a:rPr>
                        <a:t>REOLTEC</a:t>
                      </a:r>
                      <a:endParaRPr lang="en-US" sz="1800" b="1" i="0" u="sng" strike="noStrike" dirty="0">
                        <a:solidFill>
                          <a:srgbClr val="0000FF"/>
                        </a:solidFill>
                        <a:latin typeface="+mj-lt"/>
                      </a:endParaRPr>
                    </a:p>
                  </a:txBody>
                  <a:tcPr marL="114300" marR="9525" marT="9525" marB="0" anchor="ctr"/>
                </a:tc>
              </a:tr>
              <a:tr h="477426">
                <a:tc>
                  <a:txBody>
                    <a:bodyPr/>
                    <a:lstStyle/>
                    <a:p>
                      <a:pPr algn="ctr" fontAlgn="ctr"/>
                      <a:r>
                        <a:rPr lang="en-US" sz="1800" b="1" u="none" strike="noStrike" dirty="0">
                          <a:solidFill>
                            <a:schemeClr val="tx1"/>
                          </a:solidFill>
                          <a:latin typeface="+mj-lt"/>
                        </a:rPr>
                        <a:t>DK</a:t>
                      </a:r>
                      <a:endParaRPr lang="en-US" sz="1800" b="1" i="0" u="none" strike="noStrike" dirty="0">
                        <a:solidFill>
                          <a:schemeClr val="tx1"/>
                        </a:solidFill>
                        <a:latin typeface="+mj-lt"/>
                      </a:endParaRPr>
                    </a:p>
                  </a:txBody>
                  <a:tcPr marL="9525" marR="9525" marT="9525" marB="0" anchor="ctr"/>
                </a:tc>
                <a:tc>
                  <a:txBody>
                    <a:bodyPr/>
                    <a:lstStyle/>
                    <a:p>
                      <a:pPr algn="ctr" fontAlgn="t"/>
                      <a:r>
                        <a:rPr lang="en-US" sz="1800" b="1" u="sng" strike="noStrike" dirty="0" err="1">
                          <a:latin typeface="+mj-lt"/>
                          <a:hlinkClick r:id="rId6"/>
                        </a:rPr>
                        <a:t>Megavind</a:t>
                      </a:r>
                      <a:endParaRPr lang="en-US" sz="1800" b="1" i="0" u="sng" strike="noStrike" dirty="0">
                        <a:solidFill>
                          <a:srgbClr val="0000FF"/>
                        </a:solidFill>
                        <a:latin typeface="+mj-lt"/>
                      </a:endParaRPr>
                    </a:p>
                  </a:txBody>
                  <a:tcPr marL="114300" marR="9525" marT="9525" marB="0" anchor="ctr"/>
                </a:tc>
              </a:tr>
              <a:tr h="477426">
                <a:tc>
                  <a:txBody>
                    <a:bodyPr/>
                    <a:lstStyle/>
                    <a:p>
                      <a:pPr algn="ctr" fontAlgn="ctr"/>
                      <a:r>
                        <a:rPr lang="en-US" sz="1800" b="1" u="none" strike="noStrike" dirty="0">
                          <a:solidFill>
                            <a:schemeClr val="tx1"/>
                          </a:solidFill>
                          <a:latin typeface="+mj-lt"/>
                        </a:rPr>
                        <a:t>NL</a:t>
                      </a:r>
                      <a:endParaRPr lang="en-US" sz="1800" b="1" i="0" u="none" strike="noStrike" dirty="0">
                        <a:solidFill>
                          <a:schemeClr val="tx1"/>
                        </a:solidFill>
                        <a:latin typeface="+mj-lt"/>
                      </a:endParaRPr>
                    </a:p>
                  </a:txBody>
                  <a:tcPr marL="9525" marR="9525" marT="9525" marB="0" anchor="ctr"/>
                </a:tc>
                <a:tc>
                  <a:txBody>
                    <a:bodyPr/>
                    <a:lstStyle/>
                    <a:p>
                      <a:pPr algn="ctr" fontAlgn="t"/>
                      <a:r>
                        <a:rPr lang="en-US" sz="1800" b="1" u="sng" strike="noStrike" dirty="0">
                          <a:latin typeface="+mj-lt"/>
                          <a:hlinkClick r:id="rId7"/>
                        </a:rPr>
                        <a:t>INNWIND</a:t>
                      </a:r>
                      <a:endParaRPr lang="en-US" sz="1800" b="1" i="0" u="sng" strike="noStrike" dirty="0">
                        <a:solidFill>
                          <a:srgbClr val="0000FF"/>
                        </a:solidFill>
                        <a:latin typeface="+mj-lt"/>
                      </a:endParaRPr>
                    </a:p>
                  </a:txBody>
                  <a:tcPr marL="114300" marR="9525" marT="9525" marB="0" anchor="ctr"/>
                </a:tc>
              </a:tr>
            </a:tbl>
          </a:graphicData>
        </a:graphic>
      </p:graphicFrame>
      <p:sp>
        <p:nvSpPr>
          <p:cNvPr id="5" name="TextBox 4"/>
          <p:cNvSpPr txBox="1"/>
          <p:nvPr/>
        </p:nvSpPr>
        <p:spPr>
          <a:xfrm>
            <a:off x="1475656" y="5157192"/>
            <a:ext cx="7439744" cy="369332"/>
          </a:xfrm>
          <a:prstGeom prst="rect">
            <a:avLst/>
          </a:prstGeom>
          <a:noFill/>
        </p:spPr>
        <p:txBody>
          <a:bodyPr wrap="square" rtlCol="0">
            <a:spAutoFit/>
          </a:bodyPr>
          <a:lstStyle/>
          <a:p>
            <a:r>
              <a:rPr lang="en-GB" dirty="0" smtClean="0"/>
              <a:t>More information : Handouts available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720080" y="692621"/>
            <a:ext cx="8172400" cy="792163"/>
          </a:xfrm>
        </p:spPr>
        <p:txBody>
          <a:bodyPr/>
          <a:lstStyle/>
          <a:p>
            <a:pPr algn="ctr"/>
            <a:r>
              <a:rPr lang="en-US" dirty="0" smtClean="0">
                <a:cs typeface="Arial" charset="0"/>
              </a:rPr>
              <a:t>The European Wind Initiative (EWI)</a:t>
            </a:r>
          </a:p>
        </p:txBody>
      </p:sp>
      <p:sp>
        <p:nvSpPr>
          <p:cNvPr id="6" name="Content Placeholder 2"/>
          <p:cNvSpPr>
            <a:spLocks noGrp="1"/>
          </p:cNvSpPr>
          <p:nvPr>
            <p:ph idx="4294967295"/>
          </p:nvPr>
        </p:nvSpPr>
        <p:spPr>
          <a:xfrm>
            <a:off x="1079674" y="1268760"/>
            <a:ext cx="7683326" cy="2664296"/>
          </a:xfrm>
        </p:spPr>
        <p:txBody>
          <a:bodyPr>
            <a:normAutofit/>
          </a:bodyPr>
          <a:lstStyle/>
          <a:p>
            <a:r>
              <a:rPr lang="en-GB" sz="2000" b="0" dirty="0" smtClean="0">
                <a:latin typeface="+mj-lt"/>
                <a:cs typeface="Arial" charset="0"/>
              </a:rPr>
              <a:t>Wind energy R&amp;D funding : 2010 – 2020 period</a:t>
            </a:r>
          </a:p>
          <a:p>
            <a:r>
              <a:rPr lang="en-GB" sz="2000" dirty="0" smtClean="0">
                <a:latin typeface="+mj-lt"/>
                <a:cs typeface="Arial" charset="0"/>
              </a:rPr>
              <a:t>Aim:</a:t>
            </a:r>
            <a:r>
              <a:rPr lang="en-GB" sz="2000" b="0" dirty="0" smtClean="0">
                <a:latin typeface="+mj-lt"/>
                <a:cs typeface="Arial" charset="0"/>
              </a:rPr>
              <a:t> improved and increased public funding for wind energy R&amp;D</a:t>
            </a:r>
          </a:p>
          <a:p>
            <a:pPr>
              <a:buNone/>
            </a:pPr>
            <a:r>
              <a:rPr lang="en-GB" sz="2000" u="sng" dirty="0" smtClean="0">
                <a:latin typeface="+mj-lt"/>
                <a:cs typeface="Arial" charset="0"/>
              </a:rPr>
              <a:t>History:</a:t>
            </a:r>
            <a:r>
              <a:rPr lang="en-GB" sz="2000" dirty="0" smtClean="0">
                <a:latin typeface="+mj-lt"/>
                <a:cs typeface="Arial" charset="0"/>
              </a:rPr>
              <a:t> </a:t>
            </a:r>
          </a:p>
          <a:p>
            <a:r>
              <a:rPr lang="en-GB" sz="2000" b="0" dirty="0" smtClean="0">
                <a:latin typeface="+mj-lt"/>
                <a:cs typeface="Arial" charset="0"/>
              </a:rPr>
              <a:t>One of the goals of the </a:t>
            </a:r>
            <a:r>
              <a:rPr lang="en-GB" sz="2000" dirty="0" smtClean="0">
                <a:cs typeface="Arial" charset="0"/>
              </a:rPr>
              <a:t>EU Strategic Energy Technology Plan (SET-Plan), </a:t>
            </a:r>
            <a:r>
              <a:rPr lang="en-GB" sz="2000" b="0" dirty="0" smtClean="0">
                <a:latin typeface="+mj-lt"/>
                <a:cs typeface="Arial" charset="0"/>
              </a:rPr>
              <a:t>was to launch European Industrial Initiatives (EIIs), i.e. Programmes for fostering R&amp;D in 8 strategic energy sectors:</a:t>
            </a:r>
          </a:p>
          <a:p>
            <a:endParaRPr lang="en-GB" sz="2100" b="0" dirty="0" smtClean="0">
              <a:latin typeface="Arial" charset="0"/>
              <a:cs typeface="Arial" charset="0"/>
            </a:endParaRPr>
          </a:p>
        </p:txBody>
      </p:sp>
      <p:graphicFrame>
        <p:nvGraphicFramePr>
          <p:cNvPr id="8" name="Group 25"/>
          <p:cNvGraphicFramePr>
            <a:graphicFrameLocks noGrp="1"/>
          </p:cNvGraphicFramePr>
          <p:nvPr/>
        </p:nvGraphicFramePr>
        <p:xfrm>
          <a:off x="2843808" y="3429000"/>
          <a:ext cx="4608512" cy="1365880"/>
        </p:xfrm>
        <a:graphic>
          <a:graphicData uri="http://schemas.openxmlformats.org/drawingml/2006/table">
            <a:tbl>
              <a:tblPr/>
              <a:tblGrid>
                <a:gridCol w="1656184"/>
                <a:gridCol w="2952328"/>
              </a:tblGrid>
              <a:tr h="36004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Franklin Gothic Book"/>
                        </a:rPr>
                        <a:t>Wind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Franklin Gothic Book"/>
                        </a:rPr>
                        <a:t>Bio-energy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90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Franklin Gothic Book"/>
                        </a:rPr>
                        <a:t>Solar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Franklin Gothic Book"/>
                        </a:rPr>
                        <a:t>Energy efficiency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90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Franklin Gothic Book"/>
                        </a:rPr>
                        <a:t>Nuclear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Franklin Gothic Book"/>
                        </a:rPr>
                        <a:t>Smart grids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90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Franklin Gothic Book"/>
                        </a:rPr>
                        <a:t>CCS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Franklin Gothic Book"/>
                        </a:rPr>
                        <a:t>Hydrogen and fuel 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8"/>
          <p:cNvSpPr txBox="1"/>
          <p:nvPr/>
        </p:nvSpPr>
        <p:spPr>
          <a:xfrm>
            <a:off x="849560" y="5057506"/>
            <a:ext cx="8042920" cy="1200329"/>
          </a:xfrm>
          <a:prstGeom prst="rect">
            <a:avLst/>
          </a:prstGeom>
          <a:noFill/>
        </p:spPr>
        <p:txBody>
          <a:bodyPr wrap="square" rtlCol="0">
            <a:spAutoFit/>
          </a:bodyPr>
          <a:lstStyle/>
          <a:p>
            <a:pPr>
              <a:buFont typeface="Arial" pitchFamily="34" charset="0"/>
              <a:buChar char="•"/>
            </a:pPr>
            <a:r>
              <a:rPr lang="en-GB" dirty="0" smtClean="0">
                <a:cs typeface="Arial" charset="0"/>
              </a:rPr>
              <a:t>The EWI is rooted in the SET-Plan, a 2007 blueprint for the development of low-carbon technologies, and it was produced by </a:t>
            </a:r>
            <a:r>
              <a:rPr lang="en-GB" dirty="0" err="1" smtClean="0">
                <a:cs typeface="Arial" charset="0"/>
              </a:rPr>
              <a:t>TPWind</a:t>
            </a:r>
            <a:r>
              <a:rPr lang="en-GB" dirty="0" smtClean="0">
                <a:cs typeface="Arial" charset="0"/>
              </a:rPr>
              <a:t> in cooperation with EU Institutions and Member States</a:t>
            </a:r>
          </a:p>
          <a:p>
            <a:endParaRPr lang="en-US" dirty="0"/>
          </a:p>
        </p:txBody>
      </p:sp>
      <p:cxnSp>
        <p:nvCxnSpPr>
          <p:cNvPr id="11" name="Elbow Connector 10"/>
          <p:cNvCxnSpPr/>
          <p:nvPr/>
        </p:nvCxnSpPr>
        <p:spPr>
          <a:xfrm rot="10800000" flipV="1">
            <a:off x="1259632" y="3645024"/>
            <a:ext cx="1584176" cy="1412482"/>
          </a:xfrm>
          <a:prstGeom prst="bentConnector3">
            <a:avLst>
              <a:gd name="adj1" fmla="val 10008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828600" y="404664"/>
            <a:ext cx="8172400" cy="792163"/>
          </a:xfrm>
        </p:spPr>
        <p:txBody>
          <a:bodyPr>
            <a:normAutofit/>
          </a:bodyPr>
          <a:lstStyle/>
          <a:p>
            <a:pPr algn="ctr"/>
            <a:r>
              <a:rPr lang="en-US" sz="2400" dirty="0" smtClean="0">
                <a:cs typeface="Arial" charset="0"/>
              </a:rPr>
              <a:t>The European Wind Initiative (EWI)</a:t>
            </a:r>
          </a:p>
        </p:txBody>
      </p:sp>
      <p:sp>
        <p:nvSpPr>
          <p:cNvPr id="7" name="TextBox 6"/>
          <p:cNvSpPr txBox="1"/>
          <p:nvPr/>
        </p:nvSpPr>
        <p:spPr>
          <a:xfrm>
            <a:off x="899592" y="980728"/>
            <a:ext cx="7632848" cy="1200329"/>
          </a:xfrm>
          <a:prstGeom prst="rect">
            <a:avLst/>
          </a:prstGeom>
          <a:noFill/>
        </p:spPr>
        <p:txBody>
          <a:bodyPr wrap="square" rtlCol="0">
            <a:spAutoFit/>
          </a:bodyPr>
          <a:lstStyle/>
          <a:p>
            <a:pPr>
              <a:buFont typeface="Arial" pitchFamily="34" charset="0"/>
              <a:buChar char="•"/>
            </a:pPr>
            <a:r>
              <a:rPr lang="en-GB" dirty="0" smtClean="0"/>
              <a:t>Published in 2009 </a:t>
            </a:r>
            <a:r>
              <a:rPr lang="en-GB" dirty="0" smtClean="0">
                <a:cs typeface="Arial" charset="0"/>
              </a:rPr>
              <a:t>(EC Communication: “Investing in the development of low carbon technologies”)</a:t>
            </a:r>
          </a:p>
          <a:p>
            <a:pPr>
              <a:buFont typeface="Arial" pitchFamily="34" charset="0"/>
              <a:buChar char="•"/>
            </a:pPr>
            <a:r>
              <a:rPr lang="en-GB" dirty="0" smtClean="0">
                <a:cs typeface="Arial" charset="0"/>
              </a:rPr>
              <a:t>Launched in 2010</a:t>
            </a:r>
          </a:p>
          <a:p>
            <a:pPr>
              <a:buFont typeface="Arial" pitchFamily="34" charset="0"/>
              <a:buChar char="•"/>
            </a:pPr>
            <a:r>
              <a:rPr lang="en-GB" dirty="0" smtClean="0">
                <a:cs typeface="Arial" charset="0"/>
              </a:rPr>
              <a:t>Implemented by </a:t>
            </a:r>
            <a:r>
              <a:rPr lang="en-GB" dirty="0" err="1" smtClean="0">
                <a:cs typeface="Arial" charset="0"/>
              </a:rPr>
              <a:t>TPWind</a:t>
            </a:r>
            <a:r>
              <a:rPr lang="en-GB" dirty="0" smtClean="0">
                <a:cs typeface="Arial" charset="0"/>
              </a:rPr>
              <a:t>, EU institutions and Member States</a:t>
            </a:r>
            <a:r>
              <a:rPr lang="en-GB" dirty="0" smtClean="0"/>
              <a:t> </a:t>
            </a:r>
            <a:endParaRPr lang="en-US" dirty="0"/>
          </a:p>
        </p:txBody>
      </p:sp>
      <p:sp>
        <p:nvSpPr>
          <p:cNvPr id="8" name="TextBox 7"/>
          <p:cNvSpPr txBox="1"/>
          <p:nvPr/>
        </p:nvSpPr>
        <p:spPr>
          <a:xfrm>
            <a:off x="971600" y="2421468"/>
            <a:ext cx="3852716" cy="400110"/>
          </a:xfrm>
          <a:prstGeom prst="rect">
            <a:avLst/>
          </a:prstGeom>
          <a:noFill/>
        </p:spPr>
        <p:txBody>
          <a:bodyPr wrap="square" rtlCol="0">
            <a:spAutoFit/>
          </a:bodyPr>
          <a:lstStyle/>
          <a:p>
            <a:r>
              <a:rPr lang="en-GB" sz="2000" b="1" dirty="0" smtClean="0"/>
              <a:t>Total budget for 2010-2020</a:t>
            </a:r>
            <a:r>
              <a:rPr lang="en-GB" b="1" dirty="0" smtClean="0"/>
              <a:t>: </a:t>
            </a:r>
            <a:endParaRPr lang="en-US" b="1" dirty="0"/>
          </a:p>
        </p:txBody>
      </p:sp>
      <p:sp>
        <p:nvSpPr>
          <p:cNvPr id="10" name="TextBox 9"/>
          <p:cNvSpPr txBox="1"/>
          <p:nvPr/>
        </p:nvSpPr>
        <p:spPr>
          <a:xfrm>
            <a:off x="4392267" y="2421468"/>
            <a:ext cx="2952328" cy="400110"/>
          </a:xfrm>
          <a:prstGeom prst="rect">
            <a:avLst/>
          </a:prstGeom>
          <a:noFill/>
        </p:spPr>
        <p:txBody>
          <a:bodyPr wrap="square" rtlCol="0">
            <a:spAutoFit/>
          </a:bodyPr>
          <a:lstStyle/>
          <a:p>
            <a:r>
              <a:rPr lang="en-GB" sz="2000" b="1" dirty="0" smtClean="0">
                <a:latin typeface="+mj-lt"/>
              </a:rPr>
              <a:t>€6 </a:t>
            </a:r>
            <a:r>
              <a:rPr lang="en-GB" sz="2000" b="1" dirty="0" err="1" smtClean="0">
                <a:latin typeface="+mj-lt"/>
              </a:rPr>
              <a:t>bn</a:t>
            </a:r>
            <a:r>
              <a:rPr lang="en-GB" sz="2000" b="1" dirty="0" smtClean="0">
                <a:latin typeface="+mj-lt"/>
              </a:rPr>
              <a:t>(private and public)</a:t>
            </a:r>
            <a:endParaRPr lang="en-US" sz="2000" b="1" dirty="0">
              <a:latin typeface="+mj-lt"/>
            </a:endParaRPr>
          </a:p>
        </p:txBody>
      </p:sp>
      <p:cxnSp>
        <p:nvCxnSpPr>
          <p:cNvPr id="12" name="Straight Arrow Connector 11"/>
          <p:cNvCxnSpPr/>
          <p:nvPr/>
        </p:nvCxnSpPr>
        <p:spPr>
          <a:xfrm rot="10800000" flipV="1">
            <a:off x="1403648" y="2821578"/>
            <a:ext cx="2987824" cy="319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21" idx="0"/>
          </p:cNvCxnSpPr>
          <p:nvPr/>
        </p:nvCxnSpPr>
        <p:spPr>
          <a:xfrm rot="10800000" flipV="1">
            <a:off x="3690046" y="2822372"/>
            <a:ext cx="702220" cy="595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392267" y="2822371"/>
            <a:ext cx="827807" cy="5354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392266" y="2822372"/>
            <a:ext cx="2411982" cy="318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971600" y="3140969"/>
            <a:ext cx="1584175" cy="923330"/>
          </a:xfrm>
          <a:prstGeom prst="rect">
            <a:avLst/>
          </a:prstGeom>
          <a:noFill/>
          <a:ln w="6350">
            <a:solidFill>
              <a:schemeClr val="accent1"/>
            </a:solidFill>
          </a:ln>
        </p:spPr>
        <p:txBody>
          <a:bodyPr wrap="square" rtlCol="0">
            <a:spAutoFit/>
          </a:bodyPr>
          <a:lstStyle/>
          <a:p>
            <a:r>
              <a:rPr lang="en-GB" dirty="0" smtClean="0"/>
              <a:t>€2.5bn: New turbines and components</a:t>
            </a:r>
            <a:endParaRPr lang="en-US" dirty="0"/>
          </a:p>
        </p:txBody>
      </p:sp>
      <p:sp>
        <p:nvSpPr>
          <p:cNvPr id="21" name="TextBox 20"/>
          <p:cNvSpPr txBox="1"/>
          <p:nvPr/>
        </p:nvSpPr>
        <p:spPr>
          <a:xfrm>
            <a:off x="2771800" y="3417968"/>
            <a:ext cx="1836492" cy="646331"/>
          </a:xfrm>
          <a:prstGeom prst="rect">
            <a:avLst/>
          </a:prstGeom>
          <a:noFill/>
          <a:ln w="6350">
            <a:solidFill>
              <a:schemeClr val="accent1"/>
            </a:solidFill>
          </a:ln>
        </p:spPr>
        <p:txBody>
          <a:bodyPr wrap="square" rtlCol="0">
            <a:spAutoFit/>
          </a:bodyPr>
          <a:lstStyle/>
          <a:p>
            <a:r>
              <a:rPr lang="en-GB" dirty="0" smtClean="0"/>
              <a:t>€1.2bn:Offshore </a:t>
            </a:r>
            <a:r>
              <a:rPr lang="en-GB" dirty="0" err="1" smtClean="0"/>
              <a:t>sturctures</a:t>
            </a:r>
            <a:endParaRPr lang="en-US" dirty="0"/>
          </a:p>
        </p:txBody>
      </p:sp>
      <p:sp>
        <p:nvSpPr>
          <p:cNvPr id="23" name="TextBox 22"/>
          <p:cNvSpPr txBox="1"/>
          <p:nvPr/>
        </p:nvSpPr>
        <p:spPr>
          <a:xfrm>
            <a:off x="5004048" y="3357789"/>
            <a:ext cx="1512167" cy="646331"/>
          </a:xfrm>
          <a:prstGeom prst="rect">
            <a:avLst/>
          </a:prstGeom>
          <a:noFill/>
          <a:ln w="6350">
            <a:solidFill>
              <a:schemeClr val="accent1"/>
            </a:solidFill>
          </a:ln>
        </p:spPr>
        <p:txBody>
          <a:bodyPr wrap="square" rtlCol="0">
            <a:spAutoFit/>
          </a:bodyPr>
          <a:lstStyle/>
          <a:p>
            <a:r>
              <a:rPr lang="en-GB" dirty="0" smtClean="0"/>
              <a:t>€2.1bn: Grid integration</a:t>
            </a:r>
            <a:endParaRPr lang="en-US" dirty="0"/>
          </a:p>
        </p:txBody>
      </p:sp>
      <p:sp>
        <p:nvSpPr>
          <p:cNvPr id="24" name="TextBox 23"/>
          <p:cNvSpPr txBox="1"/>
          <p:nvPr/>
        </p:nvSpPr>
        <p:spPr>
          <a:xfrm>
            <a:off x="6804248" y="3140969"/>
            <a:ext cx="2088232" cy="923330"/>
          </a:xfrm>
          <a:prstGeom prst="rect">
            <a:avLst/>
          </a:prstGeom>
          <a:noFill/>
          <a:ln w="6350">
            <a:solidFill>
              <a:schemeClr val="accent1"/>
            </a:solidFill>
          </a:ln>
        </p:spPr>
        <p:txBody>
          <a:bodyPr wrap="square" rtlCol="0">
            <a:spAutoFit/>
          </a:bodyPr>
          <a:lstStyle/>
          <a:p>
            <a:r>
              <a:rPr lang="en-GB" dirty="0" smtClean="0"/>
              <a:t>€0.2bn: Resource assessment and spatial planning</a:t>
            </a:r>
            <a:endParaRPr lang="en-US" dirty="0"/>
          </a:p>
        </p:txBody>
      </p:sp>
      <p:sp>
        <p:nvSpPr>
          <p:cNvPr id="27" name="TextBox 26"/>
          <p:cNvSpPr txBox="1"/>
          <p:nvPr/>
        </p:nvSpPr>
        <p:spPr>
          <a:xfrm>
            <a:off x="899591" y="4479503"/>
            <a:ext cx="3312368" cy="923330"/>
          </a:xfrm>
          <a:prstGeom prst="rect">
            <a:avLst/>
          </a:prstGeom>
          <a:noFill/>
        </p:spPr>
        <p:txBody>
          <a:bodyPr wrap="square" rtlCol="0">
            <a:spAutoFit/>
          </a:bodyPr>
          <a:lstStyle/>
          <a:p>
            <a:pPr algn="just"/>
            <a:r>
              <a:rPr lang="en-GB" b="1" dirty="0" smtClean="0"/>
              <a:t>Game – changer</a:t>
            </a:r>
            <a:r>
              <a:rPr lang="en-GB" dirty="0" smtClean="0"/>
              <a:t>: All relevant EU and national funding schemes:</a:t>
            </a:r>
            <a:endParaRPr lang="en-US" dirty="0"/>
          </a:p>
        </p:txBody>
      </p:sp>
      <p:sp>
        <p:nvSpPr>
          <p:cNvPr id="28" name="TextBox 27"/>
          <p:cNvSpPr txBox="1"/>
          <p:nvPr/>
        </p:nvSpPr>
        <p:spPr>
          <a:xfrm>
            <a:off x="4824316" y="4571836"/>
            <a:ext cx="1691899" cy="369332"/>
          </a:xfrm>
          <a:prstGeom prst="rect">
            <a:avLst/>
          </a:prstGeom>
          <a:noFill/>
        </p:spPr>
        <p:txBody>
          <a:bodyPr wrap="square" rtlCol="0">
            <a:spAutoFit/>
          </a:bodyPr>
          <a:lstStyle/>
          <a:p>
            <a:r>
              <a:rPr lang="en-GB" b="1" dirty="0" smtClean="0">
                <a:latin typeface="+mj-lt"/>
              </a:rPr>
              <a:t>Coordinated </a:t>
            </a:r>
            <a:endParaRPr lang="en-US" b="1" dirty="0">
              <a:latin typeface="+mj-lt"/>
            </a:endParaRPr>
          </a:p>
        </p:txBody>
      </p:sp>
      <p:sp>
        <p:nvSpPr>
          <p:cNvPr id="29" name="TextBox 28"/>
          <p:cNvSpPr txBox="1"/>
          <p:nvPr/>
        </p:nvSpPr>
        <p:spPr>
          <a:xfrm>
            <a:off x="6372198" y="4571836"/>
            <a:ext cx="288033" cy="369332"/>
          </a:xfrm>
          <a:prstGeom prst="rect">
            <a:avLst/>
          </a:prstGeom>
          <a:noFill/>
        </p:spPr>
        <p:txBody>
          <a:bodyPr wrap="square" rtlCol="0">
            <a:spAutoFit/>
          </a:bodyPr>
          <a:lstStyle/>
          <a:p>
            <a:r>
              <a:rPr lang="en-GB" b="1" dirty="0" smtClean="0">
                <a:latin typeface="+mj-lt"/>
              </a:rPr>
              <a:t>+</a:t>
            </a:r>
            <a:endParaRPr lang="en-US" b="1" dirty="0">
              <a:latin typeface="+mj-lt"/>
            </a:endParaRPr>
          </a:p>
        </p:txBody>
      </p:sp>
      <p:sp>
        <p:nvSpPr>
          <p:cNvPr id="30" name="TextBox 29"/>
          <p:cNvSpPr txBox="1"/>
          <p:nvPr/>
        </p:nvSpPr>
        <p:spPr>
          <a:xfrm>
            <a:off x="6804248" y="4571836"/>
            <a:ext cx="1728192" cy="369332"/>
          </a:xfrm>
          <a:prstGeom prst="rect">
            <a:avLst/>
          </a:prstGeom>
          <a:noFill/>
        </p:spPr>
        <p:txBody>
          <a:bodyPr wrap="square" rtlCol="0">
            <a:spAutoFit/>
          </a:bodyPr>
          <a:lstStyle/>
          <a:p>
            <a:r>
              <a:rPr lang="en-GB" b="1" dirty="0" smtClean="0">
                <a:latin typeface="+mj-lt"/>
              </a:rPr>
              <a:t>Focused</a:t>
            </a:r>
            <a:endParaRPr lang="en-US" b="1" dirty="0">
              <a:latin typeface="+mj-lt"/>
            </a:endParaRPr>
          </a:p>
        </p:txBody>
      </p:sp>
      <p:sp>
        <p:nvSpPr>
          <p:cNvPr id="31" name="Right Arrow 30"/>
          <p:cNvSpPr/>
          <p:nvPr/>
        </p:nvSpPr>
        <p:spPr>
          <a:xfrm>
            <a:off x="971600" y="5949280"/>
            <a:ext cx="1584175"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203848" y="5733256"/>
            <a:ext cx="5328592" cy="923330"/>
          </a:xfrm>
          <a:prstGeom prst="rect">
            <a:avLst/>
          </a:prstGeom>
          <a:noFill/>
        </p:spPr>
        <p:txBody>
          <a:bodyPr wrap="square" rtlCol="0">
            <a:spAutoFit/>
          </a:bodyPr>
          <a:lstStyle/>
          <a:p>
            <a:r>
              <a:rPr lang="en-GB" dirty="0" smtClean="0">
                <a:cs typeface="Arial" charset="0"/>
              </a:rPr>
              <a:t>EU funding for the EWI is very likely to increase significantly over the 2014 – 2020 period (i.e. when the new FP8 will be operational)</a:t>
            </a:r>
          </a:p>
        </p:txBody>
      </p:sp>
      <p:sp>
        <p:nvSpPr>
          <p:cNvPr id="20" name="TextBox 19"/>
          <p:cNvSpPr txBox="1"/>
          <p:nvPr/>
        </p:nvSpPr>
        <p:spPr>
          <a:xfrm>
            <a:off x="5580112" y="4941168"/>
            <a:ext cx="1764483" cy="646331"/>
          </a:xfrm>
          <a:prstGeom prst="rect">
            <a:avLst/>
          </a:prstGeom>
          <a:noFill/>
        </p:spPr>
        <p:txBody>
          <a:bodyPr wrap="square" rtlCol="0">
            <a:spAutoFit/>
          </a:bodyPr>
          <a:lstStyle/>
          <a:p>
            <a:pPr algn="ctr"/>
            <a:r>
              <a:rPr lang="en-GB" b="1" dirty="0" smtClean="0">
                <a:latin typeface="+mj-lt"/>
              </a:rPr>
              <a:t>Priorities of Wind sector</a:t>
            </a:r>
            <a:endParaRPr lang="en-US"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1"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par>
                                <p:cTn id="42" presetID="9" presetClass="entr" presetSubtype="0" fill="hold" grpId="1"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dissolve">
                                      <p:cBhvr>
                                        <p:cTn id="44" dur="500"/>
                                        <p:tgtEl>
                                          <p:spTgt spid="30"/>
                                        </p:tgtEl>
                                      </p:cBhvr>
                                    </p:animEffect>
                                  </p:childTnLst>
                                </p:cTn>
                              </p:par>
                              <p:par>
                                <p:cTn id="45" presetID="9" presetClass="entr"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dissolv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4" grpId="0" animBg="1"/>
      <p:bldP spid="27" grpId="0"/>
      <p:bldP spid="28" grpId="1"/>
      <p:bldP spid="29" grpId="1"/>
      <p:bldP spid="30" grpId="1"/>
      <p:bldP spid="31" grpId="0" animBg="1"/>
      <p:bldP spid="32"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US" dirty="0"/>
          </a:p>
        </p:txBody>
      </p:sp>
      <p:sp>
        <p:nvSpPr>
          <p:cNvPr id="3" name="Content Placeholder 2"/>
          <p:cNvSpPr>
            <a:spLocks noGrp="1"/>
          </p:cNvSpPr>
          <p:nvPr>
            <p:ph idx="1"/>
          </p:nvPr>
        </p:nvSpPr>
        <p:spPr>
          <a:xfrm>
            <a:off x="1219200" y="2132856"/>
            <a:ext cx="7924800" cy="4525963"/>
          </a:xfrm>
        </p:spPr>
        <p:txBody>
          <a:bodyPr/>
          <a:lstStyle/>
          <a:p>
            <a:r>
              <a:rPr lang="en-GB" dirty="0" smtClean="0"/>
              <a:t>Latest offshore wind developments</a:t>
            </a:r>
          </a:p>
          <a:p>
            <a:r>
              <a:rPr lang="en-GB" dirty="0" smtClean="0"/>
              <a:t>R&amp;D landscape</a:t>
            </a:r>
          </a:p>
          <a:p>
            <a:r>
              <a:rPr lang="en-GB" dirty="0" smtClean="0"/>
              <a:t>European Wind Initiative (EWI)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764629"/>
            <a:ext cx="8034982" cy="792163"/>
          </a:xfrm>
          <a:prstGeom prst="rect">
            <a:avLst/>
          </a:prstGeom>
        </p:spPr>
        <p:txBody>
          <a:bodyPr vert="horz" lIns="91440" tIns="45720" rIns="91440" bIns="4572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600" b="1" i="0" u="none" strike="noStrike" kern="1200" cap="none" spc="0" normalizeH="0" baseline="0" noProof="0" dirty="0" smtClean="0">
                <a:ln>
                  <a:noFill/>
                </a:ln>
                <a:solidFill>
                  <a:schemeClr val="tx1"/>
                </a:solidFill>
                <a:effectLst/>
                <a:uLnTx/>
                <a:uFillTx/>
                <a:latin typeface="Franklin Gothic Book"/>
                <a:ea typeface="+mj-ea"/>
                <a:cs typeface="Franklin Gothic Book"/>
              </a:rPr>
              <a:t>The EWI: overview</a:t>
            </a:r>
          </a:p>
        </p:txBody>
      </p:sp>
      <p:graphicFrame>
        <p:nvGraphicFramePr>
          <p:cNvPr id="34818" name="Object 8"/>
          <p:cNvGraphicFramePr>
            <a:graphicFrameLocks noChangeAspect="1"/>
          </p:cNvGraphicFramePr>
          <p:nvPr/>
        </p:nvGraphicFramePr>
        <p:xfrm>
          <a:off x="683568" y="1340768"/>
          <a:ext cx="8448675" cy="5016624"/>
        </p:xfrm>
        <a:graphic>
          <a:graphicData uri="http://schemas.openxmlformats.org/presentationml/2006/ole">
            <p:oleObj spid="_x0000_s34818" name="Slide" r:id="rId4" imgW="4570530" imgH="3427618" progId="PowerPoint.Slide.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59" y="476597"/>
            <a:ext cx="8281615" cy="792163"/>
          </a:xfrm>
        </p:spPr>
        <p:txBody>
          <a:bodyPr/>
          <a:lstStyle/>
          <a:p>
            <a:r>
              <a:rPr lang="en-GB" dirty="0" smtClean="0"/>
              <a:t>The EWI: expected impact on the sector</a:t>
            </a:r>
            <a:endParaRPr lang="fr-BE" dirty="0" smtClean="0"/>
          </a:p>
        </p:txBody>
      </p:sp>
      <p:pic>
        <p:nvPicPr>
          <p:cNvPr id="5" name="Picture 2"/>
          <p:cNvPicPr>
            <a:picLocks noChangeAspect="1" noChangeArrowheads="1"/>
          </p:cNvPicPr>
          <p:nvPr/>
        </p:nvPicPr>
        <p:blipFill>
          <a:blip r:embed="rId3"/>
          <a:srcRect/>
          <a:stretch>
            <a:fillRect/>
          </a:stretch>
        </p:blipFill>
        <p:spPr bwMode="auto">
          <a:xfrm>
            <a:off x="914400" y="908720"/>
            <a:ext cx="8229600" cy="56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6458" y="2060848"/>
            <a:ext cx="3347903"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Thank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2010 offshore wind power market</a:t>
            </a:r>
            <a:endParaRPr lang="en-GB" dirty="0"/>
          </a:p>
        </p:txBody>
      </p:sp>
      <p:sp>
        <p:nvSpPr>
          <p:cNvPr id="3" name="Content Placeholder 2"/>
          <p:cNvSpPr>
            <a:spLocks noGrp="1"/>
          </p:cNvSpPr>
          <p:nvPr>
            <p:ph idx="1"/>
          </p:nvPr>
        </p:nvSpPr>
        <p:spPr/>
        <p:txBody>
          <a:bodyPr/>
          <a:lstStyle/>
          <a:p>
            <a:pPr>
              <a:spcAft>
                <a:spcPts val="1200"/>
              </a:spcAft>
            </a:pPr>
            <a:r>
              <a:rPr lang="de-DE" dirty="0" smtClean="0"/>
              <a:t>308 new offshore wind turbines installed </a:t>
            </a:r>
          </a:p>
          <a:p>
            <a:pPr>
              <a:spcAft>
                <a:spcPts val="1200"/>
              </a:spcAft>
            </a:pPr>
            <a:r>
              <a:rPr lang="de-DE" dirty="0" smtClean="0"/>
              <a:t>883 MW in total – increased by 51% on the previous year</a:t>
            </a:r>
          </a:p>
          <a:p>
            <a:pPr>
              <a:spcAft>
                <a:spcPts val="1200"/>
              </a:spcAft>
            </a:pPr>
            <a:r>
              <a:rPr lang="de-DE" dirty="0" smtClean="0"/>
              <a:t>Eight wind farms were fully completed and grid connected  </a:t>
            </a:r>
          </a:p>
          <a:p>
            <a:pPr>
              <a:spcAft>
                <a:spcPts val="1200"/>
              </a:spcAft>
            </a:pPr>
            <a:r>
              <a:rPr lang="de-DE" dirty="0" smtClean="0"/>
              <a:t>One wind farm partially completed and grid connected</a:t>
            </a:r>
          </a:p>
          <a:p>
            <a:pPr>
              <a:spcAft>
                <a:spcPts val="1200"/>
              </a:spcAft>
            </a:pPr>
            <a:r>
              <a:rPr lang="de-DE" dirty="0" smtClean="0"/>
              <a:t>One wind farm completed but not grid connected </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Communication\CREATIVE\Graphic Design\policy\2011 Offshore stats\6009_EWEA Offshore stat\jpg graphs\01_installed capacity.jpg"/>
          <p:cNvPicPr>
            <a:picLocks noChangeAspect="1" noChangeArrowheads="1"/>
          </p:cNvPicPr>
          <p:nvPr/>
        </p:nvPicPr>
        <p:blipFill>
          <a:blip r:embed="rId3"/>
          <a:stretch>
            <a:fillRect/>
          </a:stretch>
        </p:blipFill>
        <p:spPr bwMode="auto">
          <a:xfrm>
            <a:off x="1322869" y="2044987"/>
            <a:ext cx="3890571" cy="3859013"/>
          </a:xfrm>
          <a:prstGeom prst="rect">
            <a:avLst/>
          </a:prstGeom>
          <a:noFill/>
        </p:spPr>
      </p:pic>
      <p:sp>
        <p:nvSpPr>
          <p:cNvPr id="6" name="TextBox 5"/>
          <p:cNvSpPr txBox="1"/>
          <p:nvPr/>
        </p:nvSpPr>
        <p:spPr>
          <a:xfrm>
            <a:off x="1331640" y="1624444"/>
            <a:ext cx="3672408" cy="584775"/>
          </a:xfrm>
          <a:prstGeom prst="rect">
            <a:avLst/>
          </a:prstGeom>
          <a:noFill/>
        </p:spPr>
        <p:txBody>
          <a:bodyPr wrap="square" rtlCol="0">
            <a:spAutoFit/>
          </a:bodyPr>
          <a:lstStyle/>
          <a:p>
            <a:r>
              <a:rPr lang="de-DE" sz="1600" dirty="0" smtClean="0">
                <a:latin typeface="+mj-lt"/>
              </a:rPr>
              <a:t>INSTALLED CAPACITY: SHARE OF 2010 INSTALLATIONS (MW)</a:t>
            </a:r>
            <a:endParaRPr lang="en-GB" sz="1600" dirty="0">
              <a:latin typeface="+mj-lt"/>
            </a:endParaRPr>
          </a:p>
        </p:txBody>
      </p:sp>
      <p:sp>
        <p:nvSpPr>
          <p:cNvPr id="8" name="Title 1"/>
          <p:cNvSpPr>
            <a:spLocks noGrp="1"/>
          </p:cNvSpPr>
          <p:nvPr>
            <p:ph type="title"/>
          </p:nvPr>
        </p:nvSpPr>
        <p:spPr>
          <a:xfrm>
            <a:off x="685800" y="609600"/>
            <a:ext cx="8229600" cy="1143000"/>
          </a:xfrm>
        </p:spPr>
        <p:txBody>
          <a:bodyPr/>
          <a:lstStyle/>
          <a:p>
            <a:r>
              <a:rPr lang="de-DE" dirty="0" smtClean="0"/>
              <a:t>2010 offshore wind power market</a:t>
            </a:r>
            <a:endParaRPr lang="en-GB" dirty="0"/>
          </a:p>
        </p:txBody>
      </p:sp>
      <p:pic>
        <p:nvPicPr>
          <p:cNvPr id="10" name="Picture 3" descr="O:\Communication\CREATIVE\Graphic Design\policy\2011 Offshore stats\6009_EWEA Offshore stat\jpg graphs\05_foundation types.jpg"/>
          <p:cNvPicPr>
            <a:picLocks noChangeAspect="1" noChangeArrowheads="1"/>
          </p:cNvPicPr>
          <p:nvPr/>
        </p:nvPicPr>
        <p:blipFill>
          <a:blip r:embed="rId4"/>
          <a:srcRect l="61158" t="51340" r="1218"/>
          <a:stretch>
            <a:fillRect/>
          </a:stretch>
        </p:blipFill>
        <p:spPr bwMode="auto">
          <a:xfrm>
            <a:off x="5544000" y="2376000"/>
            <a:ext cx="3140125" cy="3528000"/>
          </a:xfrm>
          <a:prstGeom prst="rect">
            <a:avLst/>
          </a:prstGeom>
          <a:noFill/>
        </p:spPr>
      </p:pic>
      <p:sp>
        <p:nvSpPr>
          <p:cNvPr id="11" name="TextBox 10"/>
          <p:cNvSpPr txBox="1"/>
          <p:nvPr/>
        </p:nvSpPr>
        <p:spPr>
          <a:xfrm>
            <a:off x="5852893" y="1624444"/>
            <a:ext cx="2831232" cy="584775"/>
          </a:xfrm>
          <a:prstGeom prst="rect">
            <a:avLst/>
          </a:prstGeom>
          <a:noFill/>
        </p:spPr>
        <p:txBody>
          <a:bodyPr wrap="square" rtlCol="0">
            <a:spAutoFit/>
          </a:bodyPr>
          <a:lstStyle/>
          <a:p>
            <a:r>
              <a:rPr lang="de-DE" sz="1600" dirty="0" smtClean="0">
                <a:latin typeface="+mj-lt"/>
              </a:rPr>
              <a:t>FOUNDATION TYPE IN 2010 OFFSHORE WIND FARMS</a:t>
            </a:r>
            <a:endParaRPr lang="en-GB" sz="16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Cumulative Market</a:t>
            </a:r>
            <a:endParaRPr lang="en-GB" dirty="0"/>
          </a:p>
        </p:txBody>
      </p:sp>
      <p:sp>
        <p:nvSpPr>
          <p:cNvPr id="3" name="Content Placeholder 2"/>
          <p:cNvSpPr>
            <a:spLocks noGrp="1"/>
          </p:cNvSpPr>
          <p:nvPr>
            <p:ph idx="1"/>
          </p:nvPr>
        </p:nvSpPr>
        <p:spPr/>
        <p:txBody>
          <a:bodyPr/>
          <a:lstStyle/>
          <a:p>
            <a:pPr>
              <a:spcAft>
                <a:spcPts val="1200"/>
              </a:spcAft>
            </a:pPr>
            <a:r>
              <a:rPr lang="de-DE" dirty="0" smtClean="0"/>
              <a:t>1,136 turbines installed and grid connected</a:t>
            </a:r>
          </a:p>
          <a:p>
            <a:pPr>
              <a:spcAft>
                <a:spcPts val="1200"/>
              </a:spcAft>
            </a:pPr>
            <a:r>
              <a:rPr lang="de-DE" dirty="0" smtClean="0"/>
              <a:t>2,946 MW in total</a:t>
            </a:r>
          </a:p>
          <a:p>
            <a:pPr>
              <a:spcAft>
                <a:spcPts val="1200"/>
              </a:spcAft>
            </a:pPr>
            <a:r>
              <a:rPr lang="de-DE" dirty="0" smtClean="0"/>
              <a:t>45 wind farms in nine European countries</a:t>
            </a:r>
          </a:p>
          <a:p>
            <a:pPr>
              <a:spcAft>
                <a:spcPts val="1200"/>
              </a:spcAft>
            </a:pPr>
            <a:r>
              <a:rPr lang="de-DE" dirty="0" smtClean="0"/>
              <a:t>Produces 11.5 TWh of electricity in a normal year</a:t>
            </a:r>
          </a:p>
          <a:p>
            <a:pPr>
              <a:spcAft>
                <a:spcPts val="1200"/>
              </a:spcAft>
            </a:pPr>
            <a:r>
              <a:rPr lang="de-DE" dirty="0" smtClean="0"/>
              <a:t>Average wind turbine size 3.2 MW</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Communication\CREATIVE\Graphic Design\policy\2011 Offshore stats\6009_EWEA Offshore stat\jpg graphs\09_installes capacity.jpg"/>
          <p:cNvPicPr>
            <a:picLocks noChangeAspect="1" noChangeArrowheads="1"/>
          </p:cNvPicPr>
          <p:nvPr/>
        </p:nvPicPr>
        <p:blipFill>
          <a:blip r:embed="rId3"/>
          <a:srcRect/>
          <a:stretch>
            <a:fillRect/>
          </a:stretch>
        </p:blipFill>
        <p:spPr bwMode="auto">
          <a:xfrm>
            <a:off x="2699792" y="1752600"/>
            <a:ext cx="4356152" cy="4699048"/>
          </a:xfrm>
          <a:prstGeom prst="rect">
            <a:avLst/>
          </a:prstGeom>
          <a:noFill/>
        </p:spPr>
      </p:pic>
      <p:sp>
        <p:nvSpPr>
          <p:cNvPr id="6" name="TextBox 5"/>
          <p:cNvSpPr txBox="1"/>
          <p:nvPr/>
        </p:nvSpPr>
        <p:spPr>
          <a:xfrm>
            <a:off x="2699792" y="1167824"/>
            <a:ext cx="4104456" cy="584775"/>
          </a:xfrm>
          <a:prstGeom prst="rect">
            <a:avLst/>
          </a:prstGeom>
          <a:noFill/>
        </p:spPr>
        <p:txBody>
          <a:bodyPr wrap="square" rtlCol="0">
            <a:spAutoFit/>
          </a:bodyPr>
          <a:lstStyle/>
          <a:p>
            <a:r>
              <a:rPr lang="de-DE" sz="1600" dirty="0" smtClean="0">
                <a:latin typeface="+mj-lt"/>
              </a:rPr>
              <a:t>INSTALLED CAPACITY: CUMULATIVE SHARE BY COUNTRY AT END 2010 (MW)</a:t>
            </a:r>
            <a:endParaRPr lang="en-GB" sz="1600" dirty="0">
              <a:latin typeface="+mj-lt"/>
            </a:endParaRPr>
          </a:p>
        </p:txBody>
      </p:sp>
      <p:sp>
        <p:nvSpPr>
          <p:cNvPr id="8" name="Title 1"/>
          <p:cNvSpPr>
            <a:spLocks noGrp="1"/>
          </p:cNvSpPr>
          <p:nvPr>
            <p:ph type="title"/>
          </p:nvPr>
        </p:nvSpPr>
        <p:spPr>
          <a:xfrm>
            <a:off x="685800" y="609600"/>
            <a:ext cx="8229600" cy="1143000"/>
          </a:xfrm>
        </p:spPr>
        <p:txBody>
          <a:bodyPr/>
          <a:lstStyle/>
          <a:p>
            <a:r>
              <a:rPr lang="de-DE" dirty="0" smtClean="0"/>
              <a:t>Cumulative Market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Market outlook: 2011 and beyond</a:t>
            </a:r>
            <a:endParaRPr lang="en-GB" dirty="0"/>
          </a:p>
        </p:txBody>
      </p:sp>
      <p:sp>
        <p:nvSpPr>
          <p:cNvPr id="3" name="Content Placeholder 2"/>
          <p:cNvSpPr>
            <a:spLocks noGrp="1"/>
          </p:cNvSpPr>
          <p:nvPr>
            <p:ph idx="1"/>
          </p:nvPr>
        </p:nvSpPr>
        <p:spPr/>
        <p:txBody>
          <a:bodyPr/>
          <a:lstStyle/>
          <a:p>
            <a:pPr>
              <a:spcAft>
                <a:spcPts val="1200"/>
              </a:spcAft>
            </a:pPr>
            <a:r>
              <a:rPr lang="en-GB" dirty="0" smtClean="0"/>
              <a:t>EWEA forecasts that between 1,000 and 1,500 MW of new offshore wind capacity will be fully grid connected in Europe during 2011</a:t>
            </a:r>
          </a:p>
          <a:p>
            <a:pPr>
              <a:spcAft>
                <a:spcPts val="1200"/>
              </a:spcAft>
            </a:pPr>
            <a:r>
              <a:rPr lang="en-GB" dirty="0" smtClean="0"/>
              <a:t>10 wind farms, totalling 3,000 MW, are currently under construction. When completed, Europe’s installed offshore capacity will increase to 6,200 MW</a:t>
            </a:r>
          </a:p>
          <a:p>
            <a:pPr>
              <a:spcAft>
                <a:spcPts val="1200"/>
              </a:spcAft>
            </a:pPr>
            <a:r>
              <a:rPr lang="en-GB" dirty="0" smtClean="0"/>
              <a:t>19,000 MW are currently fully consented</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Trends: turbines, water depth and distance to shore</a:t>
            </a:r>
            <a:endParaRPr lang="en-GB" dirty="0"/>
          </a:p>
        </p:txBody>
      </p:sp>
      <p:sp>
        <p:nvSpPr>
          <p:cNvPr id="3" name="Content Placeholder 2"/>
          <p:cNvSpPr>
            <a:spLocks noGrp="1"/>
          </p:cNvSpPr>
          <p:nvPr>
            <p:ph idx="1"/>
          </p:nvPr>
        </p:nvSpPr>
        <p:spPr/>
        <p:txBody>
          <a:bodyPr>
            <a:normAutofit/>
          </a:bodyPr>
          <a:lstStyle/>
          <a:p>
            <a:pPr>
              <a:spcAft>
                <a:spcPts val="1200"/>
              </a:spcAft>
            </a:pPr>
            <a:r>
              <a:rPr lang="en-GB" dirty="0" smtClean="0"/>
              <a:t>The average offshore wind farm size in 2010 was 155.3 MW, up from 72.1 MW the previous year</a:t>
            </a:r>
          </a:p>
          <a:p>
            <a:pPr>
              <a:spcAft>
                <a:spcPts val="1200"/>
              </a:spcAft>
            </a:pPr>
            <a:r>
              <a:rPr lang="en-GB" dirty="0" smtClean="0"/>
              <a:t>Average water depth in 2010 was 17.4m, a 5.2m increase on 2009, with projects under construction in water depth averaging 25.5m</a:t>
            </a:r>
          </a:p>
          <a:p>
            <a:pPr>
              <a:spcAft>
                <a:spcPts val="1200"/>
              </a:spcAft>
            </a:pPr>
            <a:r>
              <a:rPr lang="en-GB" dirty="0" smtClean="0"/>
              <a:t>Average distance to shore increased in 2010 by 12.7 km to 27.1 km substantially less, however, than the 35.7 km average for projects currently under construction.</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87624" y="1268760"/>
          <a:ext cx="6432376" cy="1970402"/>
        </p:xfrm>
        <a:graphic>
          <a:graphicData uri="http://schemas.openxmlformats.org/drawingml/2006/table">
            <a:tbl>
              <a:tblPr/>
              <a:tblGrid>
                <a:gridCol w="2268471"/>
                <a:gridCol w="4163905"/>
              </a:tblGrid>
              <a:tr h="270280">
                <a:tc>
                  <a:txBody>
                    <a:bodyPr/>
                    <a:lstStyle/>
                    <a:p>
                      <a:pPr algn="ctr" fontAlgn="ctr"/>
                      <a:r>
                        <a:rPr lang="en-US" sz="1800" b="1" i="0" u="none" strike="noStrike" dirty="0">
                          <a:latin typeface="+mj-lt"/>
                        </a:rPr>
                        <a:t>Research Areas</a:t>
                      </a: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latin typeface="+mj-lt"/>
                        </a:rPr>
                        <a:t>Project (name/country/Research </a:t>
                      </a:r>
                      <a:r>
                        <a:rPr lang="en-US" sz="1800" b="1" i="0" u="none" strike="noStrike" dirty="0" smtClean="0">
                          <a:latin typeface="+mj-lt"/>
                        </a:rPr>
                        <a:t>team)</a:t>
                      </a:r>
                      <a:endParaRPr lang="en-US" sz="1800" b="1" i="0" u="none" strike="noStrike" dirty="0">
                        <a:latin typeface="+mj-lt"/>
                      </a:endParaRP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80">
                <a:tc rowSpan="6">
                  <a:txBody>
                    <a:bodyPr/>
                    <a:lstStyle/>
                    <a:p>
                      <a:pPr algn="ctr" fontAlgn="ctr"/>
                      <a:r>
                        <a:rPr lang="en-US" sz="2400" b="1" i="0" u="none" strike="noStrike" dirty="0">
                          <a:latin typeface="+mj-lt"/>
                        </a:rPr>
                        <a:t>Resource </a:t>
                      </a:r>
                      <a:r>
                        <a:rPr lang="en-US" sz="2400" b="1" i="0" u="none" strike="noStrike" dirty="0" smtClean="0">
                          <a:latin typeface="+mj-lt"/>
                        </a:rPr>
                        <a:t>assessment (6)</a:t>
                      </a:r>
                      <a:endParaRPr lang="en-US" sz="2400" b="1" i="0" u="none" strike="noStrike" dirty="0">
                        <a:latin typeface="+mj-lt"/>
                      </a:endParaRP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mj-lt"/>
                        </a:rPr>
                        <a:t>Wind power meteorology/DK/Risoe</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80">
                <a:tc vMerge="1">
                  <a:txBody>
                    <a:bodyPr/>
                    <a:lstStyle/>
                    <a:p>
                      <a:endParaRPr lang="en-US"/>
                    </a:p>
                  </a:txBody>
                  <a:tcPr/>
                </a:tc>
                <a:tc>
                  <a:txBody>
                    <a:bodyPr/>
                    <a:lstStyle/>
                    <a:p>
                      <a:pPr algn="l" fontAlgn="b"/>
                      <a:r>
                        <a:rPr lang="en-US" sz="1800" b="0" i="0" u="none" strike="noStrike" dirty="0">
                          <a:latin typeface="+mj-lt"/>
                        </a:rPr>
                        <a:t>Flow/DK/</a:t>
                      </a:r>
                      <a:r>
                        <a:rPr lang="en-US" sz="1800" b="0" i="0" u="none" strike="noStrike" dirty="0" err="1">
                          <a:latin typeface="+mj-lt"/>
                        </a:rPr>
                        <a:t>Risoe</a:t>
                      </a:r>
                      <a:endParaRPr lang="en-US" sz="1800" b="0" i="0" u="none" strike="noStrike" dirty="0">
                        <a:latin typeface="+mj-lt"/>
                      </a:endParaRP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80">
                <a:tc vMerge="1">
                  <a:txBody>
                    <a:bodyPr/>
                    <a:lstStyle/>
                    <a:p>
                      <a:endParaRPr lang="en-US"/>
                    </a:p>
                  </a:txBody>
                  <a:tcPr/>
                </a:tc>
                <a:tc>
                  <a:txBody>
                    <a:bodyPr/>
                    <a:lstStyle/>
                    <a:p>
                      <a:pPr algn="l" fontAlgn="b"/>
                      <a:r>
                        <a:rPr lang="en-US" sz="1800" b="0" i="0" u="none" strike="noStrike" dirty="0">
                          <a:latin typeface="+mj-lt"/>
                        </a:rPr>
                        <a:t>Wind Resource Assessment/CA/</a:t>
                      </a:r>
                      <a:r>
                        <a:rPr lang="en-US" sz="1800" b="0" i="0" u="none" strike="noStrike" dirty="0" err="1">
                          <a:latin typeface="+mj-lt"/>
                        </a:rPr>
                        <a:t>WESNet</a:t>
                      </a:r>
                      <a:endParaRPr lang="en-US" sz="1800" b="0" i="0" u="none" strike="noStrike" dirty="0">
                        <a:latin typeface="+mj-lt"/>
                      </a:endParaRP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80">
                <a:tc vMerge="1">
                  <a:txBody>
                    <a:bodyPr/>
                    <a:lstStyle/>
                    <a:p>
                      <a:endParaRPr lang="en-US"/>
                    </a:p>
                  </a:txBody>
                  <a:tcPr/>
                </a:tc>
                <a:tc>
                  <a:txBody>
                    <a:bodyPr/>
                    <a:lstStyle/>
                    <a:p>
                      <a:pPr algn="l" fontAlgn="b"/>
                      <a:r>
                        <a:rPr lang="en-US" sz="1800" b="0" i="0" u="none" strike="noStrike" dirty="0">
                          <a:latin typeface="+mj-lt"/>
                        </a:rPr>
                        <a:t>Ocean Wind Characteristics/JP/NEDO</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80">
                <a:tc vMerge="1">
                  <a:txBody>
                    <a:bodyPr/>
                    <a:lstStyle/>
                    <a:p>
                      <a:endParaRPr lang="en-US"/>
                    </a:p>
                  </a:txBody>
                  <a:tcPr/>
                </a:tc>
                <a:tc>
                  <a:txBody>
                    <a:bodyPr/>
                    <a:lstStyle/>
                    <a:p>
                      <a:pPr algn="l" fontAlgn="b"/>
                      <a:r>
                        <a:rPr lang="en-US" sz="1800" b="0" i="0" u="none" strike="noStrike" dirty="0">
                          <a:latin typeface="+mj-lt"/>
                        </a:rPr>
                        <a:t>Wake effects/CN/WED</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80">
                <a:tc vMerge="1">
                  <a:txBody>
                    <a:bodyPr/>
                    <a:lstStyle/>
                    <a:p>
                      <a:endParaRPr lang="en-US"/>
                    </a:p>
                  </a:txBody>
                  <a:tcPr/>
                </a:tc>
                <a:tc>
                  <a:txBody>
                    <a:bodyPr/>
                    <a:lstStyle/>
                    <a:p>
                      <a:pPr algn="l" fontAlgn="b"/>
                      <a:r>
                        <a:rPr lang="en-US" sz="1800" b="0" i="0" u="none" strike="noStrike" dirty="0">
                          <a:latin typeface="+mj-lt"/>
                        </a:rPr>
                        <a:t>Wind study in complex terrain/CN/WED</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187624" y="3239162"/>
          <a:ext cx="6432376" cy="2237556"/>
        </p:xfrm>
        <a:graphic>
          <a:graphicData uri="http://schemas.openxmlformats.org/drawingml/2006/table">
            <a:tbl>
              <a:tblPr/>
              <a:tblGrid>
                <a:gridCol w="2268471"/>
                <a:gridCol w="4163905"/>
              </a:tblGrid>
              <a:tr h="121824">
                <a:tc rowSpan="3">
                  <a:txBody>
                    <a:bodyPr/>
                    <a:lstStyle/>
                    <a:p>
                      <a:pPr algn="ctr" fontAlgn="ctr"/>
                      <a:r>
                        <a:rPr lang="en-US" sz="2400" b="1" i="0" u="none" strike="noStrike" dirty="0">
                          <a:latin typeface="+mj-lt"/>
                        </a:rPr>
                        <a:t>Supply </a:t>
                      </a:r>
                      <a:r>
                        <a:rPr lang="en-US" sz="2400" b="1" i="0" u="none" strike="noStrike" dirty="0" smtClean="0">
                          <a:latin typeface="+mj-lt"/>
                        </a:rPr>
                        <a:t>issues (3)</a:t>
                      </a:r>
                      <a:endParaRPr lang="en-US" sz="2400" b="1" i="0" u="none" strike="noStrike" dirty="0">
                        <a:latin typeface="+mj-lt"/>
                      </a:endParaRP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latin typeface="+mj-lt"/>
                        </a:rPr>
                        <a:t>Improved </a:t>
                      </a:r>
                      <a:r>
                        <a:rPr lang="en-US" sz="1800" b="0" i="0" u="none" strike="noStrike" dirty="0" smtClean="0">
                          <a:latin typeface="+mj-lt"/>
                        </a:rPr>
                        <a:t>vessels/EU/TP </a:t>
                      </a:r>
                      <a:r>
                        <a:rPr lang="en-US" sz="1800" b="0" i="0" u="none" strike="noStrike" dirty="0">
                          <a:latin typeface="+mj-lt"/>
                        </a:rPr>
                        <a:t>wind</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824">
                <a:tc vMerge="1">
                  <a:txBody>
                    <a:bodyPr/>
                    <a:lstStyle/>
                    <a:p>
                      <a:endParaRPr lang="en-US"/>
                    </a:p>
                  </a:txBody>
                  <a:tcPr/>
                </a:tc>
                <a:tc>
                  <a:txBody>
                    <a:bodyPr/>
                    <a:lstStyle/>
                    <a:p>
                      <a:pPr algn="l" fontAlgn="b"/>
                      <a:r>
                        <a:rPr lang="en-US" sz="1800" b="0" i="0" u="none" strike="noStrike" dirty="0">
                          <a:latin typeface="+mj-lt"/>
                        </a:rPr>
                        <a:t>Better access </a:t>
                      </a:r>
                      <a:r>
                        <a:rPr lang="en-US" sz="1800" b="0" i="0" u="none" strike="noStrike" dirty="0" smtClean="0">
                          <a:latin typeface="+mj-lt"/>
                        </a:rPr>
                        <a:t>methods/EU/TP </a:t>
                      </a:r>
                      <a:r>
                        <a:rPr lang="en-US" sz="1800" b="0" i="0" u="none" strike="noStrike" dirty="0">
                          <a:latin typeface="+mj-lt"/>
                        </a:rPr>
                        <a:t>wind</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824">
                <a:tc vMerge="1">
                  <a:txBody>
                    <a:bodyPr/>
                    <a:lstStyle/>
                    <a:p>
                      <a:endParaRPr lang="en-US"/>
                    </a:p>
                  </a:txBody>
                  <a:tcPr/>
                </a:tc>
                <a:tc>
                  <a:txBody>
                    <a:bodyPr/>
                    <a:lstStyle/>
                    <a:p>
                      <a:pPr algn="l" fontAlgn="b"/>
                      <a:r>
                        <a:rPr lang="en-US" sz="1800" b="0" i="0" u="none" strike="noStrike">
                          <a:latin typeface="+mj-lt"/>
                        </a:rPr>
                        <a:t>Wind power services/CN/GTZ</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824">
                <a:tc rowSpan="3">
                  <a:txBody>
                    <a:bodyPr/>
                    <a:lstStyle/>
                    <a:p>
                      <a:pPr algn="ctr" fontAlgn="ctr"/>
                      <a:r>
                        <a:rPr lang="en-US" sz="2400" b="1" i="0" u="none" strike="noStrike" dirty="0" smtClean="0">
                          <a:latin typeface="+mj-lt"/>
                        </a:rPr>
                        <a:t>O&amp;M (3)</a:t>
                      </a:r>
                      <a:endParaRPr lang="en-US" sz="2400" b="1" i="0" u="none" strike="noStrike" dirty="0">
                        <a:latin typeface="+mj-lt"/>
                      </a:endParaRPr>
                    </a:p>
                  </a:txBody>
                  <a:tcPr marL="7166" marR="7166" marT="7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latin typeface="+mj-lt"/>
                        </a:rPr>
                        <a:t>Operation and maintenance strategies and technologies/NO/NOWITECH</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824">
                <a:tc vMerge="1">
                  <a:txBody>
                    <a:bodyPr/>
                    <a:lstStyle/>
                    <a:p>
                      <a:endParaRPr lang="en-US"/>
                    </a:p>
                  </a:txBody>
                  <a:tcPr/>
                </a:tc>
                <a:tc>
                  <a:txBody>
                    <a:bodyPr/>
                    <a:lstStyle/>
                    <a:p>
                      <a:pPr algn="l" fontAlgn="b"/>
                      <a:r>
                        <a:rPr lang="en-US" sz="1800" b="0" i="0" u="none" strike="noStrike">
                          <a:latin typeface="+mj-lt"/>
                        </a:rPr>
                        <a:t>Operation and maintenance optimisation/NL/ECN</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824">
                <a:tc vMerge="1">
                  <a:txBody>
                    <a:bodyPr/>
                    <a:lstStyle/>
                    <a:p>
                      <a:endParaRPr lang="en-US"/>
                    </a:p>
                  </a:txBody>
                  <a:tcPr/>
                </a:tc>
                <a:tc>
                  <a:txBody>
                    <a:bodyPr/>
                    <a:lstStyle/>
                    <a:p>
                      <a:pPr algn="l" fontAlgn="b"/>
                      <a:r>
                        <a:rPr lang="en-US" sz="1800" b="0" i="0" u="none" strike="noStrike" dirty="0">
                          <a:latin typeface="+mj-lt"/>
                        </a:rPr>
                        <a:t>Operation and maintenance/CN/GTZ</a:t>
                      </a:r>
                    </a:p>
                  </a:txBody>
                  <a:tcPr marL="7166" marR="7166" marT="71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83568" y="332656"/>
            <a:ext cx="5472608" cy="707886"/>
          </a:xfrm>
          <a:prstGeom prst="rect">
            <a:avLst/>
          </a:prstGeom>
          <a:noFill/>
        </p:spPr>
        <p:txBody>
          <a:bodyPr wrap="square" rtlCol="0">
            <a:spAutoFit/>
          </a:bodyPr>
          <a:lstStyle/>
          <a:p>
            <a:r>
              <a:rPr lang="en-GB" sz="2000" b="1" dirty="0" smtClean="0">
                <a:latin typeface="+mj-lt"/>
              </a:rPr>
              <a:t>R&amp;D landscape – International and Central national institutions covering offshore wind</a:t>
            </a:r>
            <a:endParaRPr lang="en-US" sz="2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WEA_layout">
  <a:themeElements>
    <a:clrScheme name="EWEA ID">
      <a:dk1>
        <a:srgbClr val="005596"/>
      </a:dk1>
      <a:lt1>
        <a:sysClr val="window" lastClr="FFFFFF"/>
      </a:lt1>
      <a:dk2>
        <a:srgbClr val="005596"/>
      </a:dk2>
      <a:lt2>
        <a:srgbClr val="000000"/>
      </a:lt2>
      <a:accent1>
        <a:srgbClr val="005596"/>
      </a:accent1>
      <a:accent2>
        <a:srgbClr val="79BDE8"/>
      </a:accent2>
      <a:accent3>
        <a:srgbClr val="78A22F"/>
      </a:accent3>
      <a:accent4>
        <a:srgbClr val="FDBB30"/>
      </a:accent4>
      <a:accent5>
        <a:srgbClr val="DB1230"/>
      </a:accent5>
      <a:accent6>
        <a:srgbClr val="FFFFFF"/>
      </a:accent6>
      <a:hlink>
        <a:srgbClr val="0000FF"/>
      </a:hlink>
      <a:folHlink>
        <a:srgbClr val="79BDE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1362</TotalTime>
  <Words>1492</Words>
  <Application>Microsoft Office PowerPoint</Application>
  <PresentationFormat>On-screen Show (4:3)</PresentationFormat>
  <Paragraphs>220</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EWEA_layout</vt:lpstr>
      <vt:lpstr>Slide</vt:lpstr>
      <vt:lpstr>Slide 1</vt:lpstr>
      <vt:lpstr>Outline</vt:lpstr>
      <vt:lpstr>2010 offshore wind power market</vt:lpstr>
      <vt:lpstr>2010 offshore wind power market</vt:lpstr>
      <vt:lpstr>Cumulative Market</vt:lpstr>
      <vt:lpstr>Cumulative Market</vt:lpstr>
      <vt:lpstr>Market outlook: 2011 and beyond</vt:lpstr>
      <vt:lpstr>Trends: turbines, water depth and distance to shore</vt:lpstr>
      <vt:lpstr>Slide 9</vt:lpstr>
      <vt:lpstr>Slide 10</vt:lpstr>
      <vt:lpstr>Slide 11</vt:lpstr>
      <vt:lpstr>Slide 12</vt:lpstr>
      <vt:lpstr>Slide 13</vt:lpstr>
      <vt:lpstr>Slide 14</vt:lpstr>
      <vt:lpstr>Slide 15</vt:lpstr>
      <vt:lpstr>Slide 16</vt:lpstr>
      <vt:lpstr>Research networks</vt:lpstr>
      <vt:lpstr>The European Wind Initiative (EWI)</vt:lpstr>
      <vt:lpstr>The European Wind Initiative (EWI)</vt:lpstr>
      <vt:lpstr>Slide 20</vt:lpstr>
      <vt:lpstr>The EWI: expected impact on the sector</vt:lpstr>
      <vt:lpstr>Slide 22</vt:lpstr>
    </vt:vector>
  </TitlesOfParts>
  <Company>EWEA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florian.becker</dc:creator>
  <cp:lastModifiedBy>athanasia.arapogiann</cp:lastModifiedBy>
  <cp:revision>131</cp:revision>
  <dcterms:created xsi:type="dcterms:W3CDTF">2011-02-17T11:14:59Z</dcterms:created>
  <dcterms:modified xsi:type="dcterms:W3CDTF">2011-03-11T11:18:51Z</dcterms:modified>
</cp:coreProperties>
</file>